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8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128C03-AC5A-EC46-4145-9CAB9408DFA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145B86A-8D19-0416-648A-4E1B1148E4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84009FD-F71A-9A0D-E267-DCBD16091E40}"/>
              </a:ext>
            </a:extLst>
          </p:cNvPr>
          <p:cNvSpPr>
            <a:spLocks noGrp="1"/>
          </p:cNvSpPr>
          <p:nvPr>
            <p:ph type="dt" sz="half" idx="10"/>
          </p:nvPr>
        </p:nvSpPr>
        <p:spPr/>
        <p:txBody>
          <a:bodyPr/>
          <a:lstStyle/>
          <a:p>
            <a:fld id="{4EEC5BC1-22E6-47AF-ACBD-11F89556EDC2}" type="datetimeFigureOut">
              <a:rPr kumimoji="1" lang="ja-JP" altLang="en-US" smtClean="0"/>
              <a:t>2023/10/19</a:t>
            </a:fld>
            <a:endParaRPr kumimoji="1" lang="ja-JP" altLang="en-US"/>
          </a:p>
        </p:txBody>
      </p:sp>
      <p:sp>
        <p:nvSpPr>
          <p:cNvPr id="5" name="フッター プレースホルダー 4">
            <a:extLst>
              <a:ext uri="{FF2B5EF4-FFF2-40B4-BE49-F238E27FC236}">
                <a16:creationId xmlns:a16="http://schemas.microsoft.com/office/drawing/2014/main" id="{B8BF6FF9-CD30-C350-4043-C1C45BAD4A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736254B-7B06-931A-E7E3-487DDD21BE26}"/>
              </a:ext>
            </a:extLst>
          </p:cNvPr>
          <p:cNvSpPr>
            <a:spLocks noGrp="1"/>
          </p:cNvSpPr>
          <p:nvPr>
            <p:ph type="sldNum" sz="quarter" idx="12"/>
          </p:nvPr>
        </p:nvSpPr>
        <p:spPr/>
        <p:txBody>
          <a:body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347011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E27204-82A7-29C1-176A-E1E4EC26648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C8259F0-94C2-A269-26F9-51DA96CF366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0D00EE2-1288-03B3-C715-E79699B6135F}"/>
              </a:ext>
            </a:extLst>
          </p:cNvPr>
          <p:cNvSpPr>
            <a:spLocks noGrp="1"/>
          </p:cNvSpPr>
          <p:nvPr>
            <p:ph type="dt" sz="half" idx="10"/>
          </p:nvPr>
        </p:nvSpPr>
        <p:spPr/>
        <p:txBody>
          <a:bodyPr/>
          <a:lstStyle/>
          <a:p>
            <a:fld id="{4EEC5BC1-22E6-47AF-ACBD-11F89556EDC2}" type="datetimeFigureOut">
              <a:rPr kumimoji="1" lang="ja-JP" altLang="en-US" smtClean="0"/>
              <a:t>2023/10/19</a:t>
            </a:fld>
            <a:endParaRPr kumimoji="1" lang="ja-JP" altLang="en-US"/>
          </a:p>
        </p:txBody>
      </p:sp>
      <p:sp>
        <p:nvSpPr>
          <p:cNvPr id="5" name="フッター プレースホルダー 4">
            <a:extLst>
              <a:ext uri="{FF2B5EF4-FFF2-40B4-BE49-F238E27FC236}">
                <a16:creationId xmlns:a16="http://schemas.microsoft.com/office/drawing/2014/main" id="{816EA9B0-6307-DC81-D86B-EEAA5A5D16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041317-2593-6279-2E04-5337069B563F}"/>
              </a:ext>
            </a:extLst>
          </p:cNvPr>
          <p:cNvSpPr>
            <a:spLocks noGrp="1"/>
          </p:cNvSpPr>
          <p:nvPr>
            <p:ph type="sldNum" sz="quarter" idx="12"/>
          </p:nvPr>
        </p:nvSpPr>
        <p:spPr/>
        <p:txBody>
          <a:body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1943530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C31280-09D3-59C2-E5AE-4E4572ABB1F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721ADCB-4BC4-43C5-EF4A-CF4926D7C4C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ABEEAF-DFB0-985C-4464-9CAADC358F05}"/>
              </a:ext>
            </a:extLst>
          </p:cNvPr>
          <p:cNvSpPr>
            <a:spLocks noGrp="1"/>
          </p:cNvSpPr>
          <p:nvPr>
            <p:ph type="dt" sz="half" idx="10"/>
          </p:nvPr>
        </p:nvSpPr>
        <p:spPr/>
        <p:txBody>
          <a:bodyPr/>
          <a:lstStyle/>
          <a:p>
            <a:fld id="{4EEC5BC1-22E6-47AF-ACBD-11F89556EDC2}" type="datetimeFigureOut">
              <a:rPr kumimoji="1" lang="ja-JP" altLang="en-US" smtClean="0"/>
              <a:t>2023/10/19</a:t>
            </a:fld>
            <a:endParaRPr kumimoji="1" lang="ja-JP" altLang="en-US"/>
          </a:p>
        </p:txBody>
      </p:sp>
      <p:sp>
        <p:nvSpPr>
          <p:cNvPr id="5" name="フッター プレースホルダー 4">
            <a:extLst>
              <a:ext uri="{FF2B5EF4-FFF2-40B4-BE49-F238E27FC236}">
                <a16:creationId xmlns:a16="http://schemas.microsoft.com/office/drawing/2014/main" id="{EA85AE40-0CD1-5268-8192-E41CA3083F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CB35025-CB67-3B97-C0E4-ED22C0FEA189}"/>
              </a:ext>
            </a:extLst>
          </p:cNvPr>
          <p:cNvSpPr>
            <a:spLocks noGrp="1"/>
          </p:cNvSpPr>
          <p:nvPr>
            <p:ph type="sldNum" sz="quarter" idx="12"/>
          </p:nvPr>
        </p:nvSpPr>
        <p:spPr/>
        <p:txBody>
          <a:body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6024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7C245-880F-5FA2-9D84-CFDF23FBE5C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DD4CF8-1AF7-0B54-519B-2F9C5279F1C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D3BA6DF-2D6F-A59C-FB4F-AB30ECB61220}"/>
              </a:ext>
            </a:extLst>
          </p:cNvPr>
          <p:cNvSpPr>
            <a:spLocks noGrp="1"/>
          </p:cNvSpPr>
          <p:nvPr>
            <p:ph type="dt" sz="half" idx="10"/>
          </p:nvPr>
        </p:nvSpPr>
        <p:spPr/>
        <p:txBody>
          <a:bodyPr/>
          <a:lstStyle/>
          <a:p>
            <a:fld id="{4EEC5BC1-22E6-47AF-ACBD-11F89556EDC2}" type="datetimeFigureOut">
              <a:rPr kumimoji="1" lang="ja-JP" altLang="en-US" smtClean="0"/>
              <a:t>2023/10/19</a:t>
            </a:fld>
            <a:endParaRPr kumimoji="1" lang="ja-JP" altLang="en-US"/>
          </a:p>
        </p:txBody>
      </p:sp>
      <p:sp>
        <p:nvSpPr>
          <p:cNvPr id="5" name="フッター プレースホルダー 4">
            <a:extLst>
              <a:ext uri="{FF2B5EF4-FFF2-40B4-BE49-F238E27FC236}">
                <a16:creationId xmlns:a16="http://schemas.microsoft.com/office/drawing/2014/main" id="{AAE2E0E6-DB6A-4B24-8008-4A70706E86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92EA74-9D8B-6E6D-B22D-CF76EC423A2B}"/>
              </a:ext>
            </a:extLst>
          </p:cNvPr>
          <p:cNvSpPr>
            <a:spLocks noGrp="1"/>
          </p:cNvSpPr>
          <p:nvPr>
            <p:ph type="sldNum" sz="quarter" idx="12"/>
          </p:nvPr>
        </p:nvSpPr>
        <p:spPr/>
        <p:txBody>
          <a:body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2500283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C2FA0B-41C8-F736-49D0-A8C8923E9EE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145CC3F-2207-2E09-A6B3-CC13F49466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FAF021B-51BB-E449-6C20-2BE8BC88FEE4}"/>
              </a:ext>
            </a:extLst>
          </p:cNvPr>
          <p:cNvSpPr>
            <a:spLocks noGrp="1"/>
          </p:cNvSpPr>
          <p:nvPr>
            <p:ph type="dt" sz="half" idx="10"/>
          </p:nvPr>
        </p:nvSpPr>
        <p:spPr/>
        <p:txBody>
          <a:bodyPr/>
          <a:lstStyle/>
          <a:p>
            <a:fld id="{4EEC5BC1-22E6-47AF-ACBD-11F89556EDC2}" type="datetimeFigureOut">
              <a:rPr kumimoji="1" lang="ja-JP" altLang="en-US" smtClean="0"/>
              <a:t>2023/10/19</a:t>
            </a:fld>
            <a:endParaRPr kumimoji="1" lang="ja-JP" altLang="en-US"/>
          </a:p>
        </p:txBody>
      </p:sp>
      <p:sp>
        <p:nvSpPr>
          <p:cNvPr id="5" name="フッター プレースホルダー 4">
            <a:extLst>
              <a:ext uri="{FF2B5EF4-FFF2-40B4-BE49-F238E27FC236}">
                <a16:creationId xmlns:a16="http://schemas.microsoft.com/office/drawing/2014/main" id="{08941163-5936-9359-441C-0D6B772967F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E8F4B5-625E-1C60-81F3-28175E093CE0}"/>
              </a:ext>
            </a:extLst>
          </p:cNvPr>
          <p:cNvSpPr>
            <a:spLocks noGrp="1"/>
          </p:cNvSpPr>
          <p:nvPr>
            <p:ph type="sldNum" sz="quarter" idx="12"/>
          </p:nvPr>
        </p:nvSpPr>
        <p:spPr/>
        <p:txBody>
          <a:body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3159227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CDD29-3B0F-06E4-6919-D7C32FBD54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3521158-AB81-3AD4-E99E-900BD162B08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C245236-5E8D-4F2B-E244-439DDA056A9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5C22C93-4D44-C66F-F421-123E808235AC}"/>
              </a:ext>
            </a:extLst>
          </p:cNvPr>
          <p:cNvSpPr>
            <a:spLocks noGrp="1"/>
          </p:cNvSpPr>
          <p:nvPr>
            <p:ph type="dt" sz="half" idx="10"/>
          </p:nvPr>
        </p:nvSpPr>
        <p:spPr/>
        <p:txBody>
          <a:bodyPr/>
          <a:lstStyle/>
          <a:p>
            <a:fld id="{4EEC5BC1-22E6-47AF-ACBD-11F89556EDC2}" type="datetimeFigureOut">
              <a:rPr kumimoji="1" lang="ja-JP" altLang="en-US" smtClean="0"/>
              <a:t>2023/10/19</a:t>
            </a:fld>
            <a:endParaRPr kumimoji="1" lang="ja-JP" altLang="en-US"/>
          </a:p>
        </p:txBody>
      </p:sp>
      <p:sp>
        <p:nvSpPr>
          <p:cNvPr id="6" name="フッター プレースホルダー 5">
            <a:extLst>
              <a:ext uri="{FF2B5EF4-FFF2-40B4-BE49-F238E27FC236}">
                <a16:creationId xmlns:a16="http://schemas.microsoft.com/office/drawing/2014/main" id="{56FD285D-5BA8-11C2-8B73-32924D9C4F5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17E9476-D203-58AB-2DA3-DB8B441454BF}"/>
              </a:ext>
            </a:extLst>
          </p:cNvPr>
          <p:cNvSpPr>
            <a:spLocks noGrp="1"/>
          </p:cNvSpPr>
          <p:nvPr>
            <p:ph type="sldNum" sz="quarter" idx="12"/>
          </p:nvPr>
        </p:nvSpPr>
        <p:spPr/>
        <p:txBody>
          <a:body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466713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B6C735-2138-0940-DB49-5D3B64E3843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A71E254-7E7F-5AB4-7B01-89DFCF0F83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1514221-69D8-A81D-16E8-2E82A005A14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E058B27-4732-2BAE-E0CA-5648E3C010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1072B59-F426-3BBE-7844-B992003AE14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0ED605F-AFE4-53EE-26EF-AAC8BE49F3D8}"/>
              </a:ext>
            </a:extLst>
          </p:cNvPr>
          <p:cNvSpPr>
            <a:spLocks noGrp="1"/>
          </p:cNvSpPr>
          <p:nvPr>
            <p:ph type="dt" sz="half" idx="10"/>
          </p:nvPr>
        </p:nvSpPr>
        <p:spPr/>
        <p:txBody>
          <a:bodyPr/>
          <a:lstStyle/>
          <a:p>
            <a:fld id="{4EEC5BC1-22E6-47AF-ACBD-11F89556EDC2}" type="datetimeFigureOut">
              <a:rPr kumimoji="1" lang="ja-JP" altLang="en-US" smtClean="0"/>
              <a:t>2023/10/19</a:t>
            </a:fld>
            <a:endParaRPr kumimoji="1" lang="ja-JP" altLang="en-US"/>
          </a:p>
        </p:txBody>
      </p:sp>
      <p:sp>
        <p:nvSpPr>
          <p:cNvPr id="8" name="フッター プレースホルダー 7">
            <a:extLst>
              <a:ext uri="{FF2B5EF4-FFF2-40B4-BE49-F238E27FC236}">
                <a16:creationId xmlns:a16="http://schemas.microsoft.com/office/drawing/2014/main" id="{45562090-7D21-FF86-945C-B7AAFE86550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4E91A71-58A1-6B8F-6752-C90889B644F0}"/>
              </a:ext>
            </a:extLst>
          </p:cNvPr>
          <p:cNvSpPr>
            <a:spLocks noGrp="1"/>
          </p:cNvSpPr>
          <p:nvPr>
            <p:ph type="sldNum" sz="quarter" idx="12"/>
          </p:nvPr>
        </p:nvSpPr>
        <p:spPr/>
        <p:txBody>
          <a:body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594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2B33E2-89E8-5B3B-21C9-4E530DBF985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D41015D-6E39-1D5E-9DBA-EB49DF1C5345}"/>
              </a:ext>
            </a:extLst>
          </p:cNvPr>
          <p:cNvSpPr>
            <a:spLocks noGrp="1"/>
          </p:cNvSpPr>
          <p:nvPr>
            <p:ph type="dt" sz="half" idx="10"/>
          </p:nvPr>
        </p:nvSpPr>
        <p:spPr/>
        <p:txBody>
          <a:bodyPr/>
          <a:lstStyle/>
          <a:p>
            <a:fld id="{4EEC5BC1-22E6-47AF-ACBD-11F89556EDC2}" type="datetimeFigureOut">
              <a:rPr kumimoji="1" lang="ja-JP" altLang="en-US" smtClean="0"/>
              <a:t>2023/10/19</a:t>
            </a:fld>
            <a:endParaRPr kumimoji="1" lang="ja-JP" altLang="en-US"/>
          </a:p>
        </p:txBody>
      </p:sp>
      <p:sp>
        <p:nvSpPr>
          <p:cNvPr id="4" name="フッター プレースホルダー 3">
            <a:extLst>
              <a:ext uri="{FF2B5EF4-FFF2-40B4-BE49-F238E27FC236}">
                <a16:creationId xmlns:a16="http://schemas.microsoft.com/office/drawing/2014/main" id="{4494F362-BD27-6689-D8DC-03B1B790285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7135FBE-274D-5E84-36D8-146F4B7A0DD8}"/>
              </a:ext>
            </a:extLst>
          </p:cNvPr>
          <p:cNvSpPr>
            <a:spLocks noGrp="1"/>
          </p:cNvSpPr>
          <p:nvPr>
            <p:ph type="sldNum" sz="quarter" idx="12"/>
          </p:nvPr>
        </p:nvSpPr>
        <p:spPr/>
        <p:txBody>
          <a:body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1110947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84F565C-D0C0-C29C-4B0F-4421B2B0C1E5}"/>
              </a:ext>
            </a:extLst>
          </p:cNvPr>
          <p:cNvSpPr>
            <a:spLocks noGrp="1"/>
          </p:cNvSpPr>
          <p:nvPr>
            <p:ph type="dt" sz="half" idx="10"/>
          </p:nvPr>
        </p:nvSpPr>
        <p:spPr/>
        <p:txBody>
          <a:bodyPr/>
          <a:lstStyle/>
          <a:p>
            <a:fld id="{4EEC5BC1-22E6-47AF-ACBD-11F89556EDC2}" type="datetimeFigureOut">
              <a:rPr kumimoji="1" lang="ja-JP" altLang="en-US" smtClean="0"/>
              <a:t>2023/10/19</a:t>
            </a:fld>
            <a:endParaRPr kumimoji="1" lang="ja-JP" altLang="en-US"/>
          </a:p>
        </p:txBody>
      </p:sp>
      <p:sp>
        <p:nvSpPr>
          <p:cNvPr id="3" name="フッター プレースホルダー 2">
            <a:extLst>
              <a:ext uri="{FF2B5EF4-FFF2-40B4-BE49-F238E27FC236}">
                <a16:creationId xmlns:a16="http://schemas.microsoft.com/office/drawing/2014/main" id="{A817F76D-10CD-3E3C-9BBC-010ADE5827A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F4A659C-7D6D-B66A-D27B-AF20E88A8E93}"/>
              </a:ext>
            </a:extLst>
          </p:cNvPr>
          <p:cNvSpPr>
            <a:spLocks noGrp="1"/>
          </p:cNvSpPr>
          <p:nvPr>
            <p:ph type="sldNum" sz="quarter" idx="12"/>
          </p:nvPr>
        </p:nvSpPr>
        <p:spPr/>
        <p:txBody>
          <a:body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2976919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C3855-7183-F35C-8029-61D96862C5F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9E71BCA-FE3F-E4B5-0D96-7AA5486DF6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530C1DB-7185-5FDD-C6C6-879867A08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892F51B-1750-1310-5959-BC47EF4205E3}"/>
              </a:ext>
            </a:extLst>
          </p:cNvPr>
          <p:cNvSpPr>
            <a:spLocks noGrp="1"/>
          </p:cNvSpPr>
          <p:nvPr>
            <p:ph type="dt" sz="half" idx="10"/>
          </p:nvPr>
        </p:nvSpPr>
        <p:spPr/>
        <p:txBody>
          <a:bodyPr/>
          <a:lstStyle/>
          <a:p>
            <a:fld id="{4EEC5BC1-22E6-47AF-ACBD-11F89556EDC2}" type="datetimeFigureOut">
              <a:rPr kumimoji="1" lang="ja-JP" altLang="en-US" smtClean="0"/>
              <a:t>2023/10/19</a:t>
            </a:fld>
            <a:endParaRPr kumimoji="1" lang="ja-JP" altLang="en-US"/>
          </a:p>
        </p:txBody>
      </p:sp>
      <p:sp>
        <p:nvSpPr>
          <p:cNvPr id="6" name="フッター プレースホルダー 5">
            <a:extLst>
              <a:ext uri="{FF2B5EF4-FFF2-40B4-BE49-F238E27FC236}">
                <a16:creationId xmlns:a16="http://schemas.microsoft.com/office/drawing/2014/main" id="{4FF49753-9AA2-EFE9-9ACA-13F506A352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EBABD2-60E6-FF5F-7D59-180B3841C6B7}"/>
              </a:ext>
            </a:extLst>
          </p:cNvPr>
          <p:cNvSpPr>
            <a:spLocks noGrp="1"/>
          </p:cNvSpPr>
          <p:nvPr>
            <p:ph type="sldNum" sz="quarter" idx="12"/>
          </p:nvPr>
        </p:nvSpPr>
        <p:spPr/>
        <p:txBody>
          <a:body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4268087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7A71E-8B92-93C2-8FBA-C53E46586C8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02B22E3-7494-570D-1AFA-4F5CB02C6C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B44C74-C3C2-4C74-51CB-114A1D154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99266BF-A1BD-B7B5-191D-66B8409439F0}"/>
              </a:ext>
            </a:extLst>
          </p:cNvPr>
          <p:cNvSpPr>
            <a:spLocks noGrp="1"/>
          </p:cNvSpPr>
          <p:nvPr>
            <p:ph type="dt" sz="half" idx="10"/>
          </p:nvPr>
        </p:nvSpPr>
        <p:spPr/>
        <p:txBody>
          <a:bodyPr/>
          <a:lstStyle/>
          <a:p>
            <a:fld id="{4EEC5BC1-22E6-47AF-ACBD-11F89556EDC2}" type="datetimeFigureOut">
              <a:rPr kumimoji="1" lang="ja-JP" altLang="en-US" smtClean="0"/>
              <a:t>2023/10/19</a:t>
            </a:fld>
            <a:endParaRPr kumimoji="1" lang="ja-JP" altLang="en-US"/>
          </a:p>
        </p:txBody>
      </p:sp>
      <p:sp>
        <p:nvSpPr>
          <p:cNvPr id="6" name="フッター プレースホルダー 5">
            <a:extLst>
              <a:ext uri="{FF2B5EF4-FFF2-40B4-BE49-F238E27FC236}">
                <a16:creationId xmlns:a16="http://schemas.microsoft.com/office/drawing/2014/main" id="{22CCF0BC-0DD6-A931-61A5-1034A50CFF2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FDF010-935F-DAC6-0140-4E9525977BE6}"/>
              </a:ext>
            </a:extLst>
          </p:cNvPr>
          <p:cNvSpPr>
            <a:spLocks noGrp="1"/>
          </p:cNvSpPr>
          <p:nvPr>
            <p:ph type="sldNum" sz="quarter" idx="12"/>
          </p:nvPr>
        </p:nvSpPr>
        <p:spPr/>
        <p:txBody>
          <a:body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2396936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15D92D3-399A-CCE4-E018-52280FF19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49DACF5-FA7B-6903-2EF5-8455BD07E4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5F9F915-EC46-0157-30B4-1560C04654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C5BC1-22E6-47AF-ACBD-11F89556EDC2}" type="datetimeFigureOut">
              <a:rPr kumimoji="1" lang="ja-JP" altLang="en-US" smtClean="0"/>
              <a:t>2023/10/19</a:t>
            </a:fld>
            <a:endParaRPr kumimoji="1" lang="ja-JP" altLang="en-US"/>
          </a:p>
        </p:txBody>
      </p:sp>
      <p:sp>
        <p:nvSpPr>
          <p:cNvPr id="5" name="フッター プレースホルダー 4">
            <a:extLst>
              <a:ext uri="{FF2B5EF4-FFF2-40B4-BE49-F238E27FC236}">
                <a16:creationId xmlns:a16="http://schemas.microsoft.com/office/drawing/2014/main" id="{ECF2DF91-BA0C-6DD2-5F44-CE19F4D35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A0179E7-1590-4068-7AED-5052C64933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1D1D1-83C5-48DA-BA8E-5FA151BC766D}" type="slidenum">
              <a:rPr kumimoji="1" lang="ja-JP" altLang="en-US" smtClean="0"/>
              <a:t>‹#›</a:t>
            </a:fld>
            <a:endParaRPr kumimoji="1" lang="ja-JP" altLang="en-US"/>
          </a:p>
        </p:txBody>
      </p:sp>
    </p:spTree>
    <p:extLst>
      <p:ext uri="{BB962C8B-B14F-4D97-AF65-F5344CB8AC3E}">
        <p14:creationId xmlns:p14="http://schemas.microsoft.com/office/powerpoint/2010/main" val="3250569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C9E7F-62C4-CFF3-C451-69B05A24C51B}"/>
              </a:ext>
            </a:extLst>
          </p:cNvPr>
          <p:cNvSpPr>
            <a:spLocks noGrp="1"/>
          </p:cNvSpPr>
          <p:nvPr>
            <p:ph type="title"/>
          </p:nvPr>
        </p:nvSpPr>
        <p:spPr/>
        <p:txBody>
          <a:bodyPr/>
          <a:lstStyle/>
          <a:p>
            <a:r>
              <a:rPr kumimoji="1" lang="ja-JP" altLang="en-US" dirty="0"/>
              <a:t>話者認識における機械学習</a:t>
            </a:r>
          </a:p>
        </p:txBody>
      </p:sp>
      <p:sp>
        <p:nvSpPr>
          <p:cNvPr id="3" name="コンテンツ プレースホルダー 2">
            <a:extLst>
              <a:ext uri="{FF2B5EF4-FFF2-40B4-BE49-F238E27FC236}">
                <a16:creationId xmlns:a16="http://schemas.microsoft.com/office/drawing/2014/main" id="{B25BB273-14CB-B09A-F6C3-DA34998A453D}"/>
              </a:ext>
            </a:extLst>
          </p:cNvPr>
          <p:cNvSpPr>
            <a:spLocks noGrp="1"/>
          </p:cNvSpPr>
          <p:nvPr>
            <p:ph idx="1"/>
          </p:nvPr>
        </p:nvSpPr>
        <p:spPr/>
        <p:txBody>
          <a:bodyPr>
            <a:normAutofit lnSpcReduction="10000"/>
          </a:bodyPr>
          <a:lstStyle/>
          <a:p>
            <a:r>
              <a:rPr kumimoji="1" lang="ja-JP" altLang="en-US" dirty="0"/>
              <a:t>話者認識を含めパターン認識の課題全般にわたり，機械学習の有効性が確認されている</a:t>
            </a:r>
            <a:endParaRPr kumimoji="1" lang="en-US" altLang="ja-JP" dirty="0"/>
          </a:p>
          <a:p>
            <a:pPr lvl="1"/>
            <a:r>
              <a:rPr lang="ja-JP" altLang="en-US" dirty="0"/>
              <a:t>機械学習</a:t>
            </a:r>
            <a:r>
              <a:rPr lang="en-US" altLang="ja-JP" dirty="0"/>
              <a:t>: </a:t>
            </a:r>
            <a:r>
              <a:rPr lang="ja-JP" altLang="en-US" dirty="0"/>
              <a:t>データから帰納的に知見を抽出する方法・仕組み</a:t>
            </a:r>
            <a:endParaRPr lang="en-US" altLang="ja-JP" dirty="0"/>
          </a:p>
          <a:p>
            <a:pPr lvl="2"/>
            <a:r>
              <a:rPr kumimoji="1" lang="ja-JP" altLang="en-US" dirty="0"/>
              <a:t>大まかに</a:t>
            </a:r>
            <a:r>
              <a:rPr kumimoji="1" lang="en-US" altLang="ja-JP" dirty="0"/>
              <a:t>4</a:t>
            </a:r>
            <a:r>
              <a:rPr kumimoji="1" lang="ja-JP" altLang="en-US" dirty="0"/>
              <a:t>ステップ</a:t>
            </a:r>
            <a:endParaRPr kumimoji="1" lang="en-US" altLang="ja-JP" dirty="0"/>
          </a:p>
          <a:p>
            <a:pPr lvl="3"/>
            <a:r>
              <a:rPr lang="ja-JP" altLang="en-US" dirty="0"/>
              <a:t>データから特徴量を抽出する</a:t>
            </a:r>
            <a:endParaRPr lang="en-US" altLang="ja-JP" dirty="0"/>
          </a:p>
          <a:p>
            <a:pPr lvl="3"/>
            <a:r>
              <a:rPr kumimoji="1" lang="ja-JP" altLang="en-US" b="1" dirty="0"/>
              <a:t>特徴量をモデル化する</a:t>
            </a:r>
            <a:endParaRPr kumimoji="1" lang="en-US" altLang="ja-JP" b="1" dirty="0"/>
          </a:p>
          <a:p>
            <a:pPr lvl="3"/>
            <a:r>
              <a:rPr kumimoji="1" lang="ja-JP" altLang="en-US" dirty="0"/>
              <a:t>モデルのパラメータを推定するための評価基準</a:t>
            </a:r>
            <a:endParaRPr kumimoji="1" lang="en-US" altLang="ja-JP" dirty="0"/>
          </a:p>
          <a:p>
            <a:pPr lvl="3"/>
            <a:r>
              <a:rPr lang="ja-JP" altLang="en-US" dirty="0"/>
              <a:t>パラメータの最適化</a:t>
            </a:r>
            <a:endParaRPr lang="en-US" altLang="ja-JP" dirty="0"/>
          </a:p>
          <a:p>
            <a:r>
              <a:rPr lang="ja-JP" altLang="en-US" dirty="0"/>
              <a:t>モデル化に焦点を当てる</a:t>
            </a:r>
            <a:endParaRPr lang="en-US" altLang="ja-JP" dirty="0"/>
          </a:p>
          <a:p>
            <a:pPr lvl="1"/>
            <a:r>
              <a:rPr lang="ja-JP" altLang="en-US" dirty="0"/>
              <a:t>生成モデル</a:t>
            </a:r>
            <a:endParaRPr lang="en-US" altLang="ja-JP" dirty="0"/>
          </a:p>
          <a:p>
            <a:pPr lvl="1"/>
            <a:r>
              <a:rPr lang="ja-JP" altLang="en-US" dirty="0"/>
              <a:t>識別モデル</a:t>
            </a:r>
            <a:endParaRPr lang="en-US" altLang="ja-JP" dirty="0"/>
          </a:p>
          <a:p>
            <a:pPr lvl="1"/>
            <a:r>
              <a:rPr lang="ja-JP" altLang="en-US" dirty="0"/>
              <a:t>因子分析モデル</a:t>
            </a:r>
            <a:endParaRPr lang="en-US" altLang="ja-JP" dirty="0"/>
          </a:p>
        </p:txBody>
      </p:sp>
    </p:spTree>
    <p:extLst>
      <p:ext uri="{BB962C8B-B14F-4D97-AF65-F5344CB8AC3E}">
        <p14:creationId xmlns:p14="http://schemas.microsoft.com/office/powerpoint/2010/main" val="270582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FE2CBE-2F7B-752D-74C4-8BD72ECCE093}"/>
              </a:ext>
            </a:extLst>
          </p:cNvPr>
          <p:cNvSpPr>
            <a:spLocks noGrp="1"/>
          </p:cNvSpPr>
          <p:nvPr>
            <p:ph type="title"/>
          </p:nvPr>
        </p:nvSpPr>
        <p:spPr/>
        <p:txBody>
          <a:bodyPr/>
          <a:lstStyle/>
          <a:p>
            <a:r>
              <a:rPr kumimoji="1" lang="en-US" altLang="ja-JP" dirty="0"/>
              <a:t>JFA</a:t>
            </a:r>
            <a:endParaRPr kumimoji="1" lang="ja-JP" altLang="en-US" dirty="0"/>
          </a:p>
        </p:txBody>
      </p:sp>
      <p:sp>
        <p:nvSpPr>
          <p:cNvPr id="3" name="コンテンツ プレースホルダー 2">
            <a:extLst>
              <a:ext uri="{FF2B5EF4-FFF2-40B4-BE49-F238E27FC236}">
                <a16:creationId xmlns:a16="http://schemas.microsoft.com/office/drawing/2014/main" id="{23CC958D-117E-8633-B5E0-A7311C64112C}"/>
              </a:ext>
            </a:extLst>
          </p:cNvPr>
          <p:cNvSpPr>
            <a:spLocks noGrp="1"/>
          </p:cNvSpPr>
          <p:nvPr>
            <p:ph idx="1"/>
          </p:nvPr>
        </p:nvSpPr>
        <p:spPr/>
        <p:txBody>
          <a:bodyPr>
            <a:normAutofit fontScale="85000" lnSpcReduction="10000"/>
          </a:bodyPr>
          <a:lstStyle/>
          <a:p>
            <a:pPr algn="l">
              <a:buFont typeface="Arial" panose="020B0604020202020204" pitchFamily="34" charset="0"/>
              <a:buChar char="•"/>
            </a:pPr>
            <a:r>
              <a:rPr lang="en-US" altLang="ja-JP" b="0" i="0" dirty="0">
                <a:solidFill>
                  <a:srgbClr val="333333"/>
                </a:solidFill>
                <a:effectLst/>
                <a:latin typeface="Helvetica Neue"/>
              </a:rPr>
              <a:t>Joint Factor Analysis</a:t>
            </a:r>
          </a:p>
          <a:p>
            <a:pPr algn="l">
              <a:buFont typeface="Arial" panose="020B0604020202020204" pitchFamily="34" charset="0"/>
              <a:buChar char="•"/>
            </a:pPr>
            <a:r>
              <a:rPr lang="ja-JP" altLang="en-US" b="0" i="0" dirty="0">
                <a:solidFill>
                  <a:srgbClr val="333333"/>
                </a:solidFill>
                <a:effectLst/>
                <a:latin typeface="Helvetica Neue"/>
              </a:rPr>
              <a:t>話者の声とチャネルの影響を明示的にモデル化する</a:t>
            </a:r>
          </a:p>
          <a:p>
            <a:pPr algn="l">
              <a:buFont typeface="Arial" panose="020B0604020202020204" pitchFamily="34" charset="0"/>
              <a:buChar char="•"/>
            </a:pPr>
            <a:r>
              <a:rPr lang="ja-JP" altLang="en-US" b="0" i="0" dirty="0">
                <a:solidFill>
                  <a:srgbClr val="333333"/>
                </a:solidFill>
                <a:effectLst/>
                <a:latin typeface="Helvetica Neue"/>
              </a:rPr>
              <a:t>話者内の音響特徴の変動</a:t>
            </a:r>
            <a:r>
              <a:rPr lang="en-US" altLang="ja-JP" b="0" i="0" dirty="0">
                <a:solidFill>
                  <a:srgbClr val="333333"/>
                </a:solidFill>
                <a:effectLst/>
                <a:latin typeface="Helvetica Neue"/>
              </a:rPr>
              <a:t>(</a:t>
            </a:r>
            <a:r>
              <a:rPr lang="ja-JP" altLang="en-US" b="0" i="0" dirty="0">
                <a:solidFill>
                  <a:srgbClr val="333333"/>
                </a:solidFill>
                <a:effectLst/>
                <a:latin typeface="Helvetica Neue"/>
              </a:rPr>
              <a:t>録音環境の違い，セッションによる変化</a:t>
            </a:r>
            <a:r>
              <a:rPr lang="en-US" altLang="ja-JP" b="0" i="0" dirty="0">
                <a:solidFill>
                  <a:srgbClr val="333333"/>
                </a:solidFill>
                <a:effectLst/>
                <a:latin typeface="Helvetica Neue"/>
              </a:rPr>
              <a:t>)</a:t>
            </a:r>
            <a:r>
              <a:rPr lang="ja-JP" altLang="en-US" b="0" i="0" dirty="0">
                <a:solidFill>
                  <a:srgbClr val="333333"/>
                </a:solidFill>
                <a:effectLst/>
                <a:latin typeface="Helvetica Neue"/>
              </a:rPr>
              <a:t>に強い</a:t>
            </a:r>
          </a:p>
          <a:p>
            <a:pPr algn="l">
              <a:buFont typeface="Arial" panose="020B0604020202020204" pitchFamily="34" charset="0"/>
              <a:buChar char="•"/>
            </a:pPr>
            <a:r>
              <a:rPr lang="en-US" altLang="ja-JP" b="0" i="0" dirty="0">
                <a:solidFill>
                  <a:srgbClr val="333333"/>
                </a:solidFill>
                <a:effectLst/>
                <a:latin typeface="Helvetica Neue"/>
              </a:rPr>
              <a:t>GMM</a:t>
            </a:r>
            <a:r>
              <a:rPr lang="ja-JP" altLang="en-US" b="0" i="0" dirty="0">
                <a:solidFill>
                  <a:srgbClr val="333333"/>
                </a:solidFill>
                <a:effectLst/>
                <a:latin typeface="Helvetica Neue"/>
              </a:rPr>
              <a:t>スーパーベクトルが，話者を表現するベクトル，チャネルを表現するベクトルに分解できることを仮定している</a:t>
            </a:r>
            <a:endParaRPr lang="en-US" altLang="ja-JP" b="0" i="0" dirty="0">
              <a:solidFill>
                <a:srgbClr val="333333"/>
              </a:solidFill>
              <a:effectLst/>
              <a:latin typeface="Helvetica Neue"/>
            </a:endParaRPr>
          </a:p>
          <a:p>
            <a:pPr algn="l">
              <a:buFont typeface="Arial" panose="020B0604020202020204" pitchFamily="34" charset="0"/>
              <a:buChar char="•"/>
            </a:pPr>
            <a:endParaRPr lang="en-US" altLang="ja-JP" b="0" i="0" dirty="0">
              <a:solidFill>
                <a:srgbClr val="333333"/>
              </a:solidFill>
              <a:effectLst/>
              <a:latin typeface="Helvetica Neue"/>
            </a:endParaRPr>
          </a:p>
          <a:p>
            <a:pPr algn="l">
              <a:buFont typeface="Arial" panose="020B0604020202020204" pitchFamily="34" charset="0"/>
              <a:buChar char="•"/>
            </a:pPr>
            <a:endParaRPr lang="en-US" altLang="ja-JP" b="0" i="0" dirty="0">
              <a:solidFill>
                <a:srgbClr val="333333"/>
              </a:solidFill>
              <a:effectLst/>
              <a:latin typeface="Helvetica Neue"/>
            </a:endParaRPr>
          </a:p>
          <a:p>
            <a:pPr algn="l">
              <a:buFont typeface="Arial" panose="020B0604020202020204" pitchFamily="34" charset="0"/>
              <a:buChar char="•"/>
            </a:pPr>
            <a:r>
              <a:rPr lang="ja-JP" altLang="en-US" b="0" i="0" dirty="0">
                <a:solidFill>
                  <a:srgbClr val="333333"/>
                </a:solidFill>
                <a:effectLst/>
                <a:latin typeface="Helvetica Neue"/>
              </a:rPr>
              <a:t>大規模なラベル付き学習データで</a:t>
            </a:r>
            <a:r>
              <a:rPr lang="en-US" altLang="ja-JP" b="0" i="0" dirty="0">
                <a:solidFill>
                  <a:srgbClr val="333333"/>
                </a:solidFill>
                <a:effectLst/>
                <a:latin typeface="Helvetica Neue"/>
              </a:rPr>
              <a:t>V,U,D</a:t>
            </a:r>
            <a:r>
              <a:rPr lang="ja-JP" altLang="en-US" b="0" i="0" dirty="0">
                <a:solidFill>
                  <a:srgbClr val="333333"/>
                </a:solidFill>
                <a:effectLst/>
                <a:latin typeface="Helvetica Neue"/>
              </a:rPr>
              <a:t>を推定</a:t>
            </a:r>
          </a:p>
          <a:p>
            <a:pPr algn="l">
              <a:buFont typeface="Arial" panose="020B0604020202020204" pitchFamily="34" charset="0"/>
              <a:buChar char="•"/>
            </a:pPr>
            <a:r>
              <a:rPr lang="ja-JP" altLang="en-US" b="0" i="0" dirty="0">
                <a:solidFill>
                  <a:srgbClr val="333333"/>
                </a:solidFill>
                <a:effectLst/>
                <a:latin typeface="Helvetica Neue"/>
              </a:rPr>
              <a:t>与えられた発話データで</a:t>
            </a:r>
            <a:r>
              <a:rPr lang="en-US" altLang="ja-JP" b="0" i="0" dirty="0" err="1">
                <a:solidFill>
                  <a:srgbClr val="333333"/>
                </a:solidFill>
                <a:effectLst/>
                <a:latin typeface="Helvetica Neue"/>
              </a:rPr>
              <a:t>y,x,z</a:t>
            </a:r>
            <a:r>
              <a:rPr lang="ja-JP" altLang="en-US" b="0" i="0" dirty="0">
                <a:solidFill>
                  <a:srgbClr val="333333"/>
                </a:solidFill>
                <a:effectLst/>
                <a:latin typeface="Helvetica Neue"/>
              </a:rPr>
              <a:t>を推定</a:t>
            </a:r>
          </a:p>
          <a:p>
            <a:pPr algn="l">
              <a:buFont typeface="Arial" panose="020B0604020202020204" pitchFamily="34" charset="0"/>
              <a:buChar char="•"/>
            </a:pPr>
            <a:r>
              <a:rPr lang="ja-JP" altLang="en-US" b="0" i="0" dirty="0">
                <a:solidFill>
                  <a:srgbClr val="333333"/>
                </a:solidFill>
                <a:effectLst/>
                <a:latin typeface="Helvetica Neue"/>
              </a:rPr>
              <a:t>チャネル変動成分補正後の話者モデルに対して，入力発話の特徴ベクトルの尤度を計算し，評価する</a:t>
            </a:r>
          </a:p>
          <a:p>
            <a:pPr algn="l">
              <a:buFont typeface="Arial" panose="020B0604020202020204" pitchFamily="34" charset="0"/>
              <a:buChar char="•"/>
            </a:pPr>
            <a:endParaRPr lang="ja-JP" altLang="en-US" b="0" i="0" dirty="0">
              <a:solidFill>
                <a:srgbClr val="333333"/>
              </a:solidFill>
              <a:effectLst/>
              <a:latin typeface="Helvetica Neue"/>
            </a:endParaRPr>
          </a:p>
          <a:p>
            <a:endParaRPr kumimoji="1" lang="ja-JP" altLang="en-US" dirty="0"/>
          </a:p>
        </p:txBody>
      </p:sp>
      <p:pic>
        <p:nvPicPr>
          <p:cNvPr id="5" name="図 4">
            <a:extLst>
              <a:ext uri="{FF2B5EF4-FFF2-40B4-BE49-F238E27FC236}">
                <a16:creationId xmlns:a16="http://schemas.microsoft.com/office/drawing/2014/main" id="{DB2E13B7-FD6C-B03B-0E89-A6897CBF99B6}"/>
              </a:ext>
            </a:extLst>
          </p:cNvPr>
          <p:cNvPicPr>
            <a:picLocks noChangeAspect="1"/>
          </p:cNvPicPr>
          <p:nvPr/>
        </p:nvPicPr>
        <p:blipFill>
          <a:blip r:embed="rId2"/>
          <a:stretch>
            <a:fillRect/>
          </a:stretch>
        </p:blipFill>
        <p:spPr>
          <a:xfrm>
            <a:off x="2021098" y="3828003"/>
            <a:ext cx="4074902" cy="665702"/>
          </a:xfrm>
          <a:prstGeom prst="rect">
            <a:avLst/>
          </a:prstGeom>
        </p:spPr>
      </p:pic>
    </p:spTree>
    <p:extLst>
      <p:ext uri="{BB962C8B-B14F-4D97-AF65-F5344CB8AC3E}">
        <p14:creationId xmlns:p14="http://schemas.microsoft.com/office/powerpoint/2010/main" val="429243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4DA2BC-281B-42C6-07B5-67C345A9FD8A}"/>
              </a:ext>
            </a:extLst>
          </p:cNvPr>
          <p:cNvSpPr>
            <a:spLocks noGrp="1"/>
          </p:cNvSpPr>
          <p:nvPr>
            <p:ph type="title"/>
          </p:nvPr>
        </p:nvSpPr>
        <p:spPr/>
        <p:txBody>
          <a:bodyPr/>
          <a:lstStyle/>
          <a:p>
            <a:r>
              <a:rPr kumimoji="1" lang="en-US" altLang="ja-JP" dirty="0" err="1"/>
              <a:t>i</a:t>
            </a:r>
            <a:r>
              <a:rPr kumimoji="1" lang="en-US" altLang="ja-JP" dirty="0"/>
              <a:t>-vector</a:t>
            </a:r>
            <a:endParaRPr kumimoji="1" lang="ja-JP" altLang="en-US" dirty="0"/>
          </a:p>
        </p:txBody>
      </p:sp>
      <p:sp>
        <p:nvSpPr>
          <p:cNvPr id="3" name="コンテンツ プレースホルダー 2">
            <a:extLst>
              <a:ext uri="{FF2B5EF4-FFF2-40B4-BE49-F238E27FC236}">
                <a16:creationId xmlns:a16="http://schemas.microsoft.com/office/drawing/2014/main" id="{E4249E40-30D3-7F8E-F046-291E8D841E12}"/>
              </a:ext>
            </a:extLst>
          </p:cNvPr>
          <p:cNvSpPr>
            <a:spLocks noGrp="1"/>
          </p:cNvSpPr>
          <p:nvPr>
            <p:ph idx="1"/>
          </p:nvPr>
        </p:nvSpPr>
        <p:spPr>
          <a:xfrm>
            <a:off x="838200" y="1825624"/>
            <a:ext cx="10515600" cy="5032375"/>
          </a:xfrm>
        </p:spPr>
        <p:txBody>
          <a:bodyPr>
            <a:normAutofit fontScale="92500" lnSpcReduction="10000"/>
          </a:bodyPr>
          <a:lstStyle/>
          <a:p>
            <a:pPr algn="l"/>
            <a:r>
              <a:rPr lang="ja-JP" altLang="en-US" b="0" i="0" dirty="0">
                <a:solidFill>
                  <a:srgbClr val="333333"/>
                </a:solidFill>
                <a:effectLst/>
                <a:latin typeface="Helvetica Neue"/>
              </a:rPr>
              <a:t>因子分析では発話データを話者・チャネル依存の全変動空間に写像し，チャネル変動については別に除去するアプローチ</a:t>
            </a:r>
          </a:p>
          <a:p>
            <a:pPr lvl="1"/>
            <a:r>
              <a:rPr lang="en-US" altLang="ja-JP" b="0" i="0" dirty="0">
                <a:solidFill>
                  <a:srgbClr val="333333"/>
                </a:solidFill>
                <a:effectLst/>
                <a:latin typeface="Helvetica Neue"/>
              </a:rPr>
              <a:t>JFA</a:t>
            </a:r>
            <a:r>
              <a:rPr lang="ja-JP" altLang="en-US" b="0" i="0" dirty="0">
                <a:solidFill>
                  <a:srgbClr val="333333"/>
                </a:solidFill>
                <a:effectLst/>
                <a:latin typeface="Helvetica Neue"/>
              </a:rPr>
              <a:t>では話者以外の要因をモデル化して除去することの限界がある</a:t>
            </a:r>
          </a:p>
          <a:p>
            <a:pPr marL="1200150" lvl="2" indent="-285750"/>
            <a:r>
              <a:rPr lang="en-US" altLang="ja-JP" b="0" i="0" dirty="0" err="1">
                <a:solidFill>
                  <a:srgbClr val="333333"/>
                </a:solidFill>
                <a:effectLst/>
                <a:latin typeface="Helvetica Neue"/>
              </a:rPr>
              <a:t>Dehak</a:t>
            </a:r>
            <a:r>
              <a:rPr lang="ja-JP" altLang="en-US" b="0" i="0" dirty="0">
                <a:solidFill>
                  <a:srgbClr val="333333"/>
                </a:solidFill>
                <a:effectLst/>
                <a:latin typeface="Helvetica Neue"/>
              </a:rPr>
              <a:t>が</a:t>
            </a:r>
            <a:r>
              <a:rPr lang="en-US" altLang="ja-JP" b="0" i="0" dirty="0">
                <a:solidFill>
                  <a:srgbClr val="333333"/>
                </a:solidFill>
                <a:effectLst/>
                <a:latin typeface="Helvetica Neue"/>
              </a:rPr>
              <a:t>JFA</a:t>
            </a:r>
            <a:r>
              <a:rPr lang="ja-JP" altLang="en-US" b="0" i="0" dirty="0">
                <a:solidFill>
                  <a:srgbClr val="333333"/>
                </a:solidFill>
                <a:effectLst/>
                <a:latin typeface="Helvetica Neue"/>
              </a:rPr>
              <a:t>によって得られたチャネル因子にも話者情報が含まれていることを示した</a:t>
            </a:r>
            <a:endParaRPr lang="en-US" altLang="ja-JP" b="0" i="0" dirty="0">
              <a:solidFill>
                <a:srgbClr val="333333"/>
              </a:solidFill>
              <a:effectLst/>
              <a:latin typeface="Helvetica Neue"/>
            </a:endParaRPr>
          </a:p>
          <a:p>
            <a:pPr marL="285750" indent="-285750"/>
            <a:endParaRPr lang="en-US" altLang="ja-JP" dirty="0">
              <a:solidFill>
                <a:srgbClr val="333333"/>
              </a:solidFill>
              <a:latin typeface="Helvetica Neue"/>
            </a:endParaRPr>
          </a:p>
          <a:p>
            <a:pPr marL="742950" lvl="1" indent="-285750"/>
            <a:r>
              <a:rPr lang="en-US" altLang="ja-JP" dirty="0">
                <a:solidFill>
                  <a:srgbClr val="333333"/>
                </a:solidFill>
                <a:latin typeface="Helvetica Neue"/>
              </a:rPr>
              <a:t>w:</a:t>
            </a:r>
            <a:r>
              <a:rPr lang="ja-JP" altLang="en-US" dirty="0">
                <a:solidFill>
                  <a:srgbClr val="333333"/>
                </a:solidFill>
                <a:latin typeface="Helvetica Neue"/>
              </a:rPr>
              <a:t> 発話に対する</a:t>
            </a:r>
            <a:r>
              <a:rPr lang="en-US" altLang="ja-JP" dirty="0" err="1">
                <a:solidFill>
                  <a:srgbClr val="333333"/>
                </a:solidFill>
                <a:latin typeface="Helvetica Neue"/>
              </a:rPr>
              <a:t>i</a:t>
            </a:r>
            <a:r>
              <a:rPr lang="en-US" altLang="ja-JP" dirty="0">
                <a:solidFill>
                  <a:srgbClr val="333333"/>
                </a:solidFill>
                <a:latin typeface="Helvetica Neue"/>
              </a:rPr>
              <a:t>-vector</a:t>
            </a:r>
          </a:p>
          <a:p>
            <a:pPr lvl="2"/>
            <a:r>
              <a:rPr lang="en-US" altLang="ja-JP" b="0" i="0" dirty="0">
                <a:solidFill>
                  <a:srgbClr val="333333"/>
                </a:solidFill>
                <a:effectLst/>
                <a:latin typeface="Helvetica Neue"/>
              </a:rPr>
              <a:t>GMM</a:t>
            </a:r>
            <a:r>
              <a:rPr lang="ja-JP" altLang="en-US" b="0" i="0" dirty="0">
                <a:solidFill>
                  <a:srgbClr val="333333"/>
                </a:solidFill>
                <a:effectLst/>
                <a:latin typeface="Helvetica Neue"/>
              </a:rPr>
              <a:t>スーパーベクトル空間における一般的な話者</a:t>
            </a:r>
            <a:r>
              <a:rPr lang="en-US" altLang="ja-JP" b="0" i="0" dirty="0">
                <a:solidFill>
                  <a:srgbClr val="333333"/>
                </a:solidFill>
                <a:effectLst/>
                <a:latin typeface="Helvetica Neue"/>
              </a:rPr>
              <a:t>(UBM)</a:t>
            </a:r>
            <a:r>
              <a:rPr lang="ja-JP" altLang="en-US" b="0" i="0" dirty="0">
                <a:solidFill>
                  <a:srgbClr val="333333"/>
                </a:solidFill>
                <a:effectLst/>
                <a:latin typeface="Helvetica Neue"/>
              </a:rPr>
              <a:t>からの差として話者を表現したもの</a:t>
            </a:r>
          </a:p>
          <a:p>
            <a:pPr lvl="2"/>
            <a:r>
              <a:rPr lang="ja-JP" altLang="en-US" b="0" i="0" dirty="0">
                <a:solidFill>
                  <a:srgbClr val="333333"/>
                </a:solidFill>
                <a:effectLst/>
                <a:latin typeface="Helvetica Neue"/>
              </a:rPr>
              <a:t>話者とチャネル依存の部分空間上のベクトル</a:t>
            </a:r>
          </a:p>
          <a:p>
            <a:pPr algn="l">
              <a:buFont typeface="Arial" panose="020B0604020202020204" pitchFamily="34" charset="0"/>
              <a:buChar char="•"/>
            </a:pPr>
            <a:r>
              <a:rPr lang="ja-JP" altLang="en-US" b="0" i="0" dirty="0">
                <a:solidFill>
                  <a:srgbClr val="333333"/>
                </a:solidFill>
                <a:effectLst/>
                <a:latin typeface="Helvetica Neue"/>
              </a:rPr>
              <a:t>チャネル変動補正の正確さが全体の性能の鍵</a:t>
            </a:r>
          </a:p>
          <a:p>
            <a:pPr marL="742950" lvl="1" indent="-285750" algn="l">
              <a:buFont typeface="Arial" panose="020B0604020202020204" pitchFamily="34" charset="0"/>
              <a:buChar char="•"/>
            </a:pPr>
            <a:r>
              <a:rPr lang="en-US" altLang="ja-JP" b="0" i="0" dirty="0">
                <a:solidFill>
                  <a:srgbClr val="333333"/>
                </a:solidFill>
                <a:effectLst/>
                <a:latin typeface="Helvetica Neue"/>
              </a:rPr>
              <a:t>PLDA</a:t>
            </a:r>
            <a:r>
              <a:rPr lang="ja-JP" altLang="en-US" b="0" i="0" dirty="0">
                <a:solidFill>
                  <a:srgbClr val="333333"/>
                </a:solidFill>
                <a:effectLst/>
                <a:latin typeface="Helvetica Neue"/>
              </a:rPr>
              <a:t>によるアプローチもチャネル変動補正の</a:t>
            </a:r>
            <a:r>
              <a:rPr lang="en-US" altLang="ja-JP" b="0" i="0" dirty="0">
                <a:solidFill>
                  <a:srgbClr val="333333"/>
                </a:solidFill>
                <a:effectLst/>
                <a:latin typeface="Helvetica Neue"/>
              </a:rPr>
              <a:t>1</a:t>
            </a:r>
            <a:r>
              <a:rPr lang="ja-JP" altLang="en-US" b="0" i="0" dirty="0">
                <a:solidFill>
                  <a:srgbClr val="333333"/>
                </a:solidFill>
                <a:effectLst/>
                <a:latin typeface="Helvetica Neue"/>
              </a:rPr>
              <a:t>方式といえる</a:t>
            </a:r>
          </a:p>
          <a:p>
            <a:pPr algn="l">
              <a:buFont typeface="Arial" panose="020B0604020202020204" pitchFamily="34" charset="0"/>
              <a:buChar char="•"/>
            </a:pPr>
            <a:r>
              <a:rPr lang="ja-JP" altLang="en-US" b="0" i="0" dirty="0">
                <a:solidFill>
                  <a:srgbClr val="333333"/>
                </a:solidFill>
                <a:effectLst/>
                <a:latin typeface="Helvetica Neue"/>
              </a:rPr>
              <a:t>入力データに対して得た</a:t>
            </a:r>
            <a:r>
              <a:rPr lang="en-US" altLang="ja-JP" b="0" i="0" dirty="0" err="1">
                <a:solidFill>
                  <a:srgbClr val="333333"/>
                </a:solidFill>
                <a:effectLst/>
                <a:latin typeface="Helvetica Neue"/>
              </a:rPr>
              <a:t>i</a:t>
            </a:r>
            <a:r>
              <a:rPr lang="en-US" altLang="ja-JP" b="0" i="0" dirty="0">
                <a:solidFill>
                  <a:srgbClr val="333333"/>
                </a:solidFill>
                <a:effectLst/>
                <a:latin typeface="Helvetica Neue"/>
              </a:rPr>
              <a:t>-vector</a:t>
            </a:r>
            <a:r>
              <a:rPr lang="ja-JP" altLang="en-US" b="0" i="0" dirty="0">
                <a:solidFill>
                  <a:srgbClr val="333333"/>
                </a:solidFill>
                <a:effectLst/>
                <a:latin typeface="Helvetica Neue"/>
              </a:rPr>
              <a:t>と，話者モデルとして登録した</a:t>
            </a:r>
            <a:r>
              <a:rPr lang="en-US" altLang="ja-JP" b="0" i="0" dirty="0" err="1">
                <a:solidFill>
                  <a:srgbClr val="333333"/>
                </a:solidFill>
                <a:effectLst/>
                <a:latin typeface="Helvetica Neue"/>
              </a:rPr>
              <a:t>i</a:t>
            </a:r>
            <a:r>
              <a:rPr lang="en-US" altLang="ja-JP" b="0" i="0" dirty="0">
                <a:solidFill>
                  <a:srgbClr val="333333"/>
                </a:solidFill>
                <a:effectLst/>
                <a:latin typeface="Helvetica Neue"/>
              </a:rPr>
              <a:t>-vector</a:t>
            </a:r>
            <a:r>
              <a:rPr lang="ja-JP" altLang="en-US" b="0" i="0" dirty="0">
                <a:solidFill>
                  <a:srgbClr val="333333"/>
                </a:solidFill>
                <a:effectLst/>
                <a:latin typeface="Helvetica Neue"/>
              </a:rPr>
              <a:t>のコサイン類似度によって照合する</a:t>
            </a:r>
          </a:p>
          <a:p>
            <a:pPr marL="1200150" lvl="2" indent="-285750"/>
            <a:endParaRPr lang="ja-JP" altLang="en-US" b="0" i="0" dirty="0">
              <a:solidFill>
                <a:srgbClr val="333333"/>
              </a:solidFill>
              <a:effectLst/>
              <a:latin typeface="Helvetica Neue"/>
            </a:endParaRPr>
          </a:p>
          <a:p>
            <a:endParaRPr kumimoji="1" lang="ja-JP" altLang="en-US" dirty="0"/>
          </a:p>
        </p:txBody>
      </p:sp>
      <p:pic>
        <p:nvPicPr>
          <p:cNvPr id="6" name="図 5">
            <a:extLst>
              <a:ext uri="{FF2B5EF4-FFF2-40B4-BE49-F238E27FC236}">
                <a16:creationId xmlns:a16="http://schemas.microsoft.com/office/drawing/2014/main" id="{79D86125-3151-51C2-9083-E6EB809664B1}"/>
              </a:ext>
            </a:extLst>
          </p:cNvPr>
          <p:cNvPicPr>
            <a:picLocks noChangeAspect="1"/>
          </p:cNvPicPr>
          <p:nvPr/>
        </p:nvPicPr>
        <p:blipFill>
          <a:blip r:embed="rId2"/>
          <a:stretch>
            <a:fillRect/>
          </a:stretch>
        </p:blipFill>
        <p:spPr>
          <a:xfrm>
            <a:off x="2699254" y="3166041"/>
            <a:ext cx="2473110" cy="618277"/>
          </a:xfrm>
          <a:prstGeom prst="rect">
            <a:avLst/>
          </a:prstGeom>
        </p:spPr>
      </p:pic>
    </p:spTree>
    <p:extLst>
      <p:ext uri="{BB962C8B-B14F-4D97-AF65-F5344CB8AC3E}">
        <p14:creationId xmlns:p14="http://schemas.microsoft.com/office/powerpoint/2010/main" val="3534580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8FED8A-0B06-BB70-F0F0-2DC8FBEF7430}"/>
              </a:ext>
            </a:extLst>
          </p:cNvPr>
          <p:cNvSpPr>
            <a:spLocks noGrp="1"/>
          </p:cNvSpPr>
          <p:nvPr>
            <p:ph type="title"/>
          </p:nvPr>
        </p:nvSpPr>
        <p:spPr/>
        <p:txBody>
          <a:bodyPr/>
          <a:lstStyle/>
          <a:p>
            <a:r>
              <a:rPr kumimoji="1" lang="en-US" altLang="ja-JP" dirty="0"/>
              <a:t>PLDA</a:t>
            </a:r>
            <a:endParaRPr kumimoji="1" lang="ja-JP" altLang="en-US" dirty="0"/>
          </a:p>
        </p:txBody>
      </p:sp>
      <p:sp>
        <p:nvSpPr>
          <p:cNvPr id="3" name="コンテンツ プレースホルダー 2">
            <a:extLst>
              <a:ext uri="{FF2B5EF4-FFF2-40B4-BE49-F238E27FC236}">
                <a16:creationId xmlns:a16="http://schemas.microsoft.com/office/drawing/2014/main" id="{32469F71-8631-E40E-D67D-4F73EA49A1C3}"/>
              </a:ext>
            </a:extLst>
          </p:cNvPr>
          <p:cNvSpPr>
            <a:spLocks noGrp="1"/>
          </p:cNvSpPr>
          <p:nvPr>
            <p:ph idx="1"/>
          </p:nvPr>
        </p:nvSpPr>
        <p:spPr>
          <a:xfrm>
            <a:off x="838200" y="1825624"/>
            <a:ext cx="10515600" cy="5032375"/>
          </a:xfrm>
        </p:spPr>
        <p:txBody>
          <a:bodyPr>
            <a:normAutofit fontScale="92500" lnSpcReduction="20000"/>
          </a:bodyPr>
          <a:lstStyle/>
          <a:p>
            <a:r>
              <a:rPr kumimoji="1" lang="en-US" altLang="ja-JP" dirty="0"/>
              <a:t>Probabilistic Liner Discriminant Analysis</a:t>
            </a:r>
          </a:p>
          <a:p>
            <a:pPr lvl="1"/>
            <a:r>
              <a:rPr lang="en-US" altLang="ja-JP" b="0" i="0" dirty="0" err="1">
                <a:solidFill>
                  <a:srgbClr val="333333"/>
                </a:solidFill>
                <a:effectLst/>
                <a:latin typeface="Helvetica Neue"/>
              </a:rPr>
              <a:t>i</a:t>
            </a:r>
            <a:r>
              <a:rPr lang="en-US" altLang="ja-JP" b="0" i="0" dirty="0">
                <a:solidFill>
                  <a:srgbClr val="333333"/>
                </a:solidFill>
                <a:effectLst/>
                <a:latin typeface="Helvetica Neue"/>
              </a:rPr>
              <a:t>-vector</a:t>
            </a:r>
            <a:r>
              <a:rPr lang="ja-JP" altLang="en-US" b="0" i="0" dirty="0">
                <a:solidFill>
                  <a:srgbClr val="333333"/>
                </a:solidFill>
                <a:effectLst/>
                <a:latin typeface="Helvetica Neue"/>
              </a:rPr>
              <a:t>空間において直接的に話者変動やチャネル変動をモデル化する試み</a:t>
            </a:r>
          </a:p>
          <a:p>
            <a:pPr lvl="1"/>
            <a:endParaRPr kumimoji="1" lang="en-US" altLang="ja-JP" dirty="0"/>
          </a:p>
          <a:p>
            <a:pPr lvl="1"/>
            <a:endParaRPr lang="en-US" altLang="ja-JP" dirty="0"/>
          </a:p>
          <a:p>
            <a:pPr algn="l">
              <a:buFont typeface="Arial" panose="020B0604020202020204" pitchFamily="34" charset="0"/>
              <a:buChar char="•"/>
            </a:pPr>
            <a:endParaRPr lang="ja-JP" altLang="en-US" b="0" i="0" dirty="0">
              <a:solidFill>
                <a:srgbClr val="333333"/>
              </a:solidFill>
              <a:effectLst/>
              <a:latin typeface="Helvetica Neue"/>
            </a:endParaRPr>
          </a:p>
          <a:p>
            <a:pPr marL="742950" lvl="1" indent="-285750" algn="l">
              <a:buFont typeface="Arial" panose="020B0604020202020204" pitchFamily="34" charset="0"/>
              <a:buChar char="•"/>
            </a:pPr>
            <a:r>
              <a:rPr lang="ja-JP" altLang="en-US" b="0" i="0" dirty="0">
                <a:solidFill>
                  <a:srgbClr val="333333"/>
                </a:solidFill>
                <a:effectLst/>
                <a:latin typeface="Helvetica Neue"/>
              </a:rPr>
              <a:t>仮定には疑問が残る部分もある</a:t>
            </a:r>
          </a:p>
          <a:p>
            <a:pPr marL="1143000" lvl="2" indent="-228600" algn="l">
              <a:buFont typeface="Arial" panose="020B0604020202020204" pitchFamily="34" charset="0"/>
              <a:buChar char="•"/>
            </a:pPr>
            <a:r>
              <a:rPr lang="ja-JP" altLang="en-US" b="0" i="0" dirty="0">
                <a:solidFill>
                  <a:srgbClr val="333333"/>
                </a:solidFill>
                <a:effectLst/>
                <a:latin typeface="Helvetica Neue"/>
              </a:rPr>
              <a:t>話者成分とチャネル成分は統計的に独立である</a:t>
            </a:r>
          </a:p>
          <a:p>
            <a:pPr marL="1143000" lvl="2" indent="-228600" algn="l">
              <a:buFont typeface="Arial" panose="020B0604020202020204" pitchFamily="34" charset="0"/>
              <a:buChar char="•"/>
            </a:pPr>
            <a:r>
              <a:rPr lang="ja-JP" altLang="en-US" b="0" i="0" dirty="0">
                <a:solidFill>
                  <a:srgbClr val="333333"/>
                </a:solidFill>
                <a:effectLst/>
                <a:latin typeface="Helvetica Neue"/>
              </a:rPr>
              <a:t>話者因子とチャネル因子はガウス分布に従う</a:t>
            </a:r>
          </a:p>
          <a:p>
            <a:pPr marL="1600200" lvl="3" indent="-228600" algn="l">
              <a:buFont typeface="Arial" panose="020B0604020202020204" pitchFamily="34" charset="0"/>
              <a:buChar char="•"/>
            </a:pPr>
            <a:r>
              <a:rPr lang="en-US" altLang="ja-JP" b="0" i="0" dirty="0" err="1">
                <a:solidFill>
                  <a:srgbClr val="333333"/>
                </a:solidFill>
                <a:effectLst/>
                <a:latin typeface="Helvetica Neue"/>
              </a:rPr>
              <a:t>i</a:t>
            </a:r>
            <a:r>
              <a:rPr lang="en-US" altLang="ja-JP" b="0" i="0" dirty="0">
                <a:solidFill>
                  <a:srgbClr val="333333"/>
                </a:solidFill>
                <a:effectLst/>
                <a:latin typeface="Helvetica Neue"/>
              </a:rPr>
              <a:t>-vector</a:t>
            </a:r>
            <a:r>
              <a:rPr lang="ja-JP" altLang="en-US" b="0" i="0" dirty="0">
                <a:solidFill>
                  <a:srgbClr val="333333"/>
                </a:solidFill>
                <a:effectLst/>
                <a:latin typeface="Helvetica Neue"/>
              </a:rPr>
              <a:t>の非ガウス性を扱うため，</a:t>
            </a:r>
            <a:r>
              <a:rPr lang="en-US" altLang="ja-JP" b="0" i="0" dirty="0">
                <a:solidFill>
                  <a:srgbClr val="333333"/>
                </a:solidFill>
                <a:effectLst/>
                <a:latin typeface="Helvetica Neue"/>
              </a:rPr>
              <a:t>Student-t</a:t>
            </a:r>
            <a:r>
              <a:rPr lang="ja-JP" altLang="en-US" b="0" i="0" dirty="0">
                <a:solidFill>
                  <a:srgbClr val="333333"/>
                </a:solidFill>
                <a:effectLst/>
                <a:latin typeface="Helvetica Neue"/>
              </a:rPr>
              <a:t>分布を用いた</a:t>
            </a:r>
            <a:r>
              <a:rPr lang="en-US" altLang="ja-JP" b="0" i="0" dirty="0">
                <a:solidFill>
                  <a:srgbClr val="333333"/>
                </a:solidFill>
                <a:effectLst/>
                <a:latin typeface="Helvetica Neue"/>
              </a:rPr>
              <a:t>PLDA</a:t>
            </a:r>
            <a:r>
              <a:rPr lang="ja-JP" altLang="en-US" b="0" i="0" dirty="0">
                <a:solidFill>
                  <a:srgbClr val="333333"/>
                </a:solidFill>
                <a:effectLst/>
                <a:latin typeface="Helvetica Neue"/>
              </a:rPr>
              <a:t>が報告されている</a:t>
            </a:r>
          </a:p>
          <a:p>
            <a:pPr marL="2057400" lvl="4" indent="-228600" algn="l">
              <a:buFont typeface="Arial" panose="020B0604020202020204" pitchFamily="34" charset="0"/>
              <a:buChar char="•"/>
            </a:pPr>
            <a:r>
              <a:rPr lang="en-US" altLang="ja-JP" b="0" i="0" dirty="0">
                <a:solidFill>
                  <a:srgbClr val="333333"/>
                </a:solidFill>
                <a:effectLst/>
                <a:latin typeface="Helvetica Neue"/>
              </a:rPr>
              <a:t>G-PLDA</a:t>
            </a:r>
            <a:r>
              <a:rPr lang="ja-JP" altLang="en-US" b="0" i="0" dirty="0">
                <a:solidFill>
                  <a:srgbClr val="333333"/>
                </a:solidFill>
                <a:effectLst/>
                <a:latin typeface="Helvetica Neue"/>
              </a:rPr>
              <a:t>より高性能</a:t>
            </a:r>
          </a:p>
          <a:p>
            <a:pPr algn="l">
              <a:buFont typeface="Arial" panose="020B0604020202020204" pitchFamily="34" charset="0"/>
              <a:buChar char="•"/>
            </a:pPr>
            <a:r>
              <a:rPr lang="ja-JP" altLang="en-US" b="0" i="0" dirty="0">
                <a:solidFill>
                  <a:srgbClr val="333333"/>
                </a:solidFill>
                <a:effectLst/>
                <a:latin typeface="Helvetica Neue"/>
              </a:rPr>
              <a:t>評価については，「</a:t>
            </a:r>
            <a:r>
              <a:rPr lang="en-US" altLang="ja-JP" b="0" i="0" dirty="0">
                <a:solidFill>
                  <a:srgbClr val="333333"/>
                </a:solidFill>
                <a:effectLst/>
                <a:latin typeface="Helvetica Neue"/>
              </a:rPr>
              <a:t>2</a:t>
            </a:r>
            <a:r>
              <a:rPr lang="ja-JP" altLang="en-US" b="0" i="0" dirty="0">
                <a:solidFill>
                  <a:srgbClr val="333333"/>
                </a:solidFill>
                <a:effectLst/>
                <a:latin typeface="Helvetica Neue"/>
              </a:rPr>
              <a:t>つの</a:t>
            </a:r>
            <a:r>
              <a:rPr lang="en-US" altLang="ja-JP" b="0" i="0" dirty="0" err="1">
                <a:solidFill>
                  <a:srgbClr val="333333"/>
                </a:solidFill>
                <a:effectLst/>
                <a:latin typeface="Helvetica Neue"/>
              </a:rPr>
              <a:t>i</a:t>
            </a:r>
            <a:r>
              <a:rPr lang="en-US" altLang="ja-JP" b="0" i="0" dirty="0">
                <a:solidFill>
                  <a:srgbClr val="333333"/>
                </a:solidFill>
                <a:effectLst/>
                <a:latin typeface="Helvetica Neue"/>
              </a:rPr>
              <a:t>-vector</a:t>
            </a:r>
            <a:r>
              <a:rPr lang="ja-JP" altLang="en-US" b="0" i="0" dirty="0">
                <a:solidFill>
                  <a:srgbClr val="333333"/>
                </a:solidFill>
                <a:effectLst/>
                <a:latin typeface="Helvetica Neue"/>
              </a:rPr>
              <a:t>が同一の話者モデルから生成されたか否か」について，対数尤度比を評価できる．</a:t>
            </a:r>
          </a:p>
          <a:p>
            <a:pPr algn="l">
              <a:buFont typeface="Arial" panose="020B0604020202020204" pitchFamily="34" charset="0"/>
              <a:buChar char="•"/>
            </a:pPr>
            <a:r>
              <a:rPr lang="ja-JP" altLang="en-US" b="0" i="0" dirty="0">
                <a:solidFill>
                  <a:srgbClr val="333333"/>
                </a:solidFill>
                <a:effectLst/>
                <a:latin typeface="Helvetica Neue"/>
              </a:rPr>
              <a:t>登録データ，評価データの発話継続長が短い場合，及び発話継続長にミスマッチがある場合は，</a:t>
            </a:r>
            <a:r>
              <a:rPr lang="en-US" altLang="ja-JP" b="0" i="0" dirty="0">
                <a:solidFill>
                  <a:srgbClr val="333333"/>
                </a:solidFill>
                <a:effectLst/>
                <a:latin typeface="Helvetica Neue"/>
              </a:rPr>
              <a:t>PLDA</a:t>
            </a:r>
            <a:r>
              <a:rPr lang="ja-JP" altLang="en-US" b="0" i="0" dirty="0">
                <a:solidFill>
                  <a:srgbClr val="333333"/>
                </a:solidFill>
                <a:effectLst/>
                <a:latin typeface="Helvetica Neue"/>
              </a:rPr>
              <a:t>をはじめとするアプローチは弱い</a:t>
            </a:r>
          </a:p>
          <a:p>
            <a:endParaRPr kumimoji="1" lang="en-US" altLang="ja-JP" dirty="0"/>
          </a:p>
          <a:p>
            <a:pPr lvl="1"/>
            <a:endParaRPr kumimoji="1" lang="ja-JP" altLang="en-US" dirty="0"/>
          </a:p>
        </p:txBody>
      </p:sp>
      <p:pic>
        <p:nvPicPr>
          <p:cNvPr id="5" name="図 4">
            <a:extLst>
              <a:ext uri="{FF2B5EF4-FFF2-40B4-BE49-F238E27FC236}">
                <a16:creationId xmlns:a16="http://schemas.microsoft.com/office/drawing/2014/main" id="{521ED56E-59A3-A4BE-517C-85B7EA44286B}"/>
              </a:ext>
            </a:extLst>
          </p:cNvPr>
          <p:cNvPicPr>
            <a:picLocks noChangeAspect="1"/>
          </p:cNvPicPr>
          <p:nvPr/>
        </p:nvPicPr>
        <p:blipFill>
          <a:blip r:embed="rId2"/>
          <a:stretch>
            <a:fillRect/>
          </a:stretch>
        </p:blipFill>
        <p:spPr>
          <a:xfrm>
            <a:off x="1730263" y="2595418"/>
            <a:ext cx="4751548" cy="670807"/>
          </a:xfrm>
          <a:prstGeom prst="rect">
            <a:avLst/>
          </a:prstGeom>
        </p:spPr>
      </p:pic>
    </p:spTree>
    <p:extLst>
      <p:ext uri="{BB962C8B-B14F-4D97-AF65-F5344CB8AC3E}">
        <p14:creationId xmlns:p14="http://schemas.microsoft.com/office/powerpoint/2010/main" val="1226745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6C44D9-94DC-D77E-1289-0784225F3550}"/>
              </a:ext>
            </a:extLst>
          </p:cNvPr>
          <p:cNvSpPr>
            <a:spLocks noGrp="1"/>
          </p:cNvSpPr>
          <p:nvPr>
            <p:ph type="title"/>
          </p:nvPr>
        </p:nvSpPr>
        <p:spPr>
          <a:xfrm>
            <a:off x="838200" y="365125"/>
            <a:ext cx="2800739" cy="1325563"/>
          </a:xfrm>
        </p:spPr>
        <p:txBody>
          <a:bodyPr>
            <a:normAutofit/>
          </a:bodyPr>
          <a:lstStyle/>
          <a:p>
            <a:r>
              <a:rPr lang="ja-JP" altLang="en-US" sz="2800" dirty="0"/>
              <a:t>窓長変化によるスペクトル変化</a:t>
            </a:r>
            <a:endParaRPr kumimoji="1" lang="ja-JP" altLang="en-US" sz="2800" dirty="0"/>
          </a:p>
        </p:txBody>
      </p:sp>
      <p:sp>
        <p:nvSpPr>
          <p:cNvPr id="3" name="コンテンツ プレースホルダー 2">
            <a:extLst>
              <a:ext uri="{FF2B5EF4-FFF2-40B4-BE49-F238E27FC236}">
                <a16:creationId xmlns:a16="http://schemas.microsoft.com/office/drawing/2014/main" id="{537C437D-9F72-128D-BC23-C5B92908EAAC}"/>
              </a:ext>
            </a:extLst>
          </p:cNvPr>
          <p:cNvSpPr>
            <a:spLocks noGrp="1"/>
          </p:cNvSpPr>
          <p:nvPr>
            <p:ph idx="1"/>
          </p:nvPr>
        </p:nvSpPr>
        <p:spPr>
          <a:xfrm>
            <a:off x="838200" y="1825625"/>
            <a:ext cx="3901751" cy="4351338"/>
          </a:xfrm>
        </p:spPr>
        <p:txBody>
          <a:bodyPr>
            <a:normAutofit/>
          </a:bodyPr>
          <a:lstStyle/>
          <a:p>
            <a:r>
              <a:rPr lang="ja-JP" altLang="en-US" sz="1600" dirty="0"/>
              <a:t>窓長</a:t>
            </a:r>
            <a:r>
              <a:rPr lang="en-US" altLang="ja-JP" sz="1600" dirty="0"/>
              <a:t>+: </a:t>
            </a:r>
            <a:r>
              <a:rPr lang="ja-JP" altLang="en-US" sz="1600" dirty="0"/>
              <a:t>時間分解能</a:t>
            </a:r>
            <a:r>
              <a:rPr lang="en-US" altLang="ja-JP" sz="1600" dirty="0"/>
              <a:t>-, </a:t>
            </a:r>
            <a:r>
              <a:rPr lang="ja-JP" altLang="en-US" sz="1600" dirty="0"/>
              <a:t>周波数分解能</a:t>
            </a:r>
            <a:r>
              <a:rPr lang="en-US" altLang="ja-JP" sz="1600" dirty="0"/>
              <a:t>+</a:t>
            </a:r>
            <a:endParaRPr kumimoji="1" lang="ja-JP" altLang="en-US" sz="1600" dirty="0"/>
          </a:p>
        </p:txBody>
      </p:sp>
      <p:pic>
        <p:nvPicPr>
          <p:cNvPr id="5" name="図 4" descr="カレンダー&#10;&#10;自動的に生成された説明">
            <a:extLst>
              <a:ext uri="{FF2B5EF4-FFF2-40B4-BE49-F238E27FC236}">
                <a16:creationId xmlns:a16="http://schemas.microsoft.com/office/drawing/2014/main" id="{D95B2BDF-45E8-635F-A0E0-3AB9A75776FD}"/>
              </a:ext>
            </a:extLst>
          </p:cNvPr>
          <p:cNvPicPr>
            <a:picLocks noChangeAspect="1"/>
          </p:cNvPicPr>
          <p:nvPr/>
        </p:nvPicPr>
        <p:blipFill rotWithShape="1">
          <a:blip r:embed="rId2">
            <a:extLst>
              <a:ext uri="{28A0092B-C50C-407E-A947-70E740481C1C}">
                <a14:useLocalDpi xmlns:a14="http://schemas.microsoft.com/office/drawing/2010/main" val="0"/>
              </a:ext>
            </a:extLst>
          </a:blip>
          <a:srcRect l="7505" t="9931" r="8277" b="8014"/>
          <a:stretch/>
        </p:blipFill>
        <p:spPr>
          <a:xfrm>
            <a:off x="4823928" y="0"/>
            <a:ext cx="7038708" cy="6858000"/>
          </a:xfrm>
          <a:prstGeom prst="rect">
            <a:avLst/>
          </a:prstGeom>
        </p:spPr>
      </p:pic>
    </p:spTree>
    <p:extLst>
      <p:ext uri="{BB962C8B-B14F-4D97-AF65-F5344CB8AC3E}">
        <p14:creationId xmlns:p14="http://schemas.microsoft.com/office/powerpoint/2010/main" val="121612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4835F0-5596-775B-74B9-28D8907D1C4B}"/>
              </a:ext>
            </a:extLst>
          </p:cNvPr>
          <p:cNvSpPr>
            <a:spLocks noGrp="1"/>
          </p:cNvSpPr>
          <p:nvPr>
            <p:ph type="title"/>
          </p:nvPr>
        </p:nvSpPr>
        <p:spPr/>
        <p:txBody>
          <a:bodyPr/>
          <a:lstStyle/>
          <a:p>
            <a:r>
              <a:rPr kumimoji="1" lang="ja-JP" altLang="en-US" dirty="0"/>
              <a:t>生成モデル</a:t>
            </a:r>
          </a:p>
        </p:txBody>
      </p:sp>
      <p:sp>
        <p:nvSpPr>
          <p:cNvPr id="3" name="コンテンツ プレースホルダー 2">
            <a:extLst>
              <a:ext uri="{FF2B5EF4-FFF2-40B4-BE49-F238E27FC236}">
                <a16:creationId xmlns:a16="http://schemas.microsoft.com/office/drawing/2014/main" id="{DAD6D061-5C8E-3994-228A-1C6190905191}"/>
              </a:ext>
            </a:extLst>
          </p:cNvPr>
          <p:cNvSpPr>
            <a:spLocks noGrp="1"/>
          </p:cNvSpPr>
          <p:nvPr>
            <p:ph idx="1"/>
          </p:nvPr>
        </p:nvSpPr>
        <p:spPr/>
        <p:txBody>
          <a:bodyPr/>
          <a:lstStyle/>
          <a:p>
            <a:r>
              <a:rPr kumimoji="1" lang="ja-JP" altLang="en-US" dirty="0"/>
              <a:t>各話者のとき超量を生成する分布のモデル</a:t>
            </a:r>
            <a:endParaRPr kumimoji="1" lang="en-US" altLang="ja-JP" dirty="0"/>
          </a:p>
          <a:p>
            <a:pPr lvl="1"/>
            <a:r>
              <a:rPr lang="ja-JP" altLang="en-US" dirty="0"/>
              <a:t>特徴量ベクトルがある話者を表す確率分布から生成されるという仮定</a:t>
            </a:r>
            <a:endParaRPr lang="en-US" altLang="ja-JP" dirty="0"/>
          </a:p>
          <a:p>
            <a:pPr lvl="2"/>
            <a:r>
              <a:rPr lang="ja-JP" altLang="en-US" dirty="0"/>
              <a:t>仮に特徴量を振幅スペクトルとしたとき，どの周波数成分が多いがち・少ないがち</a:t>
            </a:r>
            <a:r>
              <a:rPr lang="en-US" altLang="ja-JP" dirty="0"/>
              <a:t>…</a:t>
            </a:r>
            <a:r>
              <a:rPr lang="ja-JP" altLang="en-US" dirty="0"/>
              <a:t>等は話者に依存する</a:t>
            </a:r>
            <a:endParaRPr lang="en-US" altLang="ja-JP" dirty="0"/>
          </a:p>
          <a:p>
            <a:pPr lvl="1"/>
            <a:r>
              <a:rPr lang="en-US" altLang="ja-JP" b="1" dirty="0"/>
              <a:t>GMM-UBM</a:t>
            </a:r>
          </a:p>
          <a:p>
            <a:pPr lvl="1"/>
            <a:r>
              <a:rPr lang="en-US" altLang="ja-JP" b="1" dirty="0"/>
              <a:t>GMM</a:t>
            </a:r>
            <a:r>
              <a:rPr lang="ja-JP" altLang="en-US" b="1" dirty="0"/>
              <a:t>スーパーベクトル</a:t>
            </a:r>
            <a:endParaRPr lang="en-US" altLang="ja-JP" b="1" dirty="0"/>
          </a:p>
          <a:p>
            <a:r>
              <a:rPr lang="ja-JP" altLang="en-US" dirty="0"/>
              <a:t>データから得られる特徴量ベクトル達を用いて，分布のパラメータを決定</a:t>
            </a:r>
            <a:endParaRPr lang="en-US" altLang="ja-JP" dirty="0"/>
          </a:p>
          <a:p>
            <a:r>
              <a:rPr lang="ja-JP" altLang="en-US" dirty="0"/>
              <a:t>尤度</a:t>
            </a:r>
            <a:r>
              <a:rPr lang="en-US" altLang="ja-JP" dirty="0"/>
              <a:t>(</a:t>
            </a:r>
            <a:r>
              <a:rPr lang="ja-JP" altLang="en-US" dirty="0"/>
              <a:t>対数尤度</a:t>
            </a:r>
            <a:r>
              <a:rPr lang="en-US" altLang="ja-JP" dirty="0"/>
              <a:t>)</a:t>
            </a:r>
            <a:r>
              <a:rPr lang="ja-JP" altLang="en-US" dirty="0"/>
              <a:t>で評価する</a:t>
            </a:r>
            <a:endParaRPr lang="en-US" altLang="ja-JP" dirty="0"/>
          </a:p>
          <a:p>
            <a:endParaRPr lang="en-US" altLang="ja-JP" dirty="0"/>
          </a:p>
        </p:txBody>
      </p:sp>
    </p:spTree>
    <p:extLst>
      <p:ext uri="{BB962C8B-B14F-4D97-AF65-F5344CB8AC3E}">
        <p14:creationId xmlns:p14="http://schemas.microsoft.com/office/powerpoint/2010/main" val="236828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91072A-A003-8720-1239-19372999C293}"/>
              </a:ext>
            </a:extLst>
          </p:cNvPr>
          <p:cNvSpPr>
            <a:spLocks noGrp="1"/>
          </p:cNvSpPr>
          <p:nvPr>
            <p:ph type="title"/>
          </p:nvPr>
        </p:nvSpPr>
        <p:spPr/>
        <p:txBody>
          <a:bodyPr/>
          <a:lstStyle/>
          <a:p>
            <a:r>
              <a:rPr kumimoji="1" lang="en-US" altLang="ja-JP" dirty="0"/>
              <a:t>GMM-UBM</a:t>
            </a:r>
            <a:endParaRPr kumimoji="1" lang="ja-JP" altLang="en-US" dirty="0"/>
          </a:p>
        </p:txBody>
      </p:sp>
      <p:sp>
        <p:nvSpPr>
          <p:cNvPr id="3" name="コンテンツ プレースホルダー 2">
            <a:extLst>
              <a:ext uri="{FF2B5EF4-FFF2-40B4-BE49-F238E27FC236}">
                <a16:creationId xmlns:a16="http://schemas.microsoft.com/office/drawing/2014/main" id="{36B96C68-765C-2BCC-BF46-6D0AD01121C1}"/>
              </a:ext>
            </a:extLst>
          </p:cNvPr>
          <p:cNvSpPr>
            <a:spLocks noGrp="1"/>
          </p:cNvSpPr>
          <p:nvPr>
            <p:ph idx="1"/>
          </p:nvPr>
        </p:nvSpPr>
        <p:spPr>
          <a:xfrm>
            <a:off x="838200" y="1825624"/>
            <a:ext cx="10515600" cy="5032375"/>
          </a:xfrm>
        </p:spPr>
        <p:txBody>
          <a:bodyPr>
            <a:normAutofit fontScale="92500" lnSpcReduction="10000"/>
          </a:bodyPr>
          <a:lstStyle/>
          <a:p>
            <a:r>
              <a:rPr kumimoji="1" lang="en-US" altLang="ja-JP" dirty="0"/>
              <a:t>Gaussian mixture model – Universal background model</a:t>
            </a:r>
          </a:p>
          <a:p>
            <a:pPr lvl="1"/>
            <a:r>
              <a:rPr lang="en-US" altLang="ja-JP" dirty="0"/>
              <a:t>GMM: </a:t>
            </a:r>
            <a:r>
              <a:rPr lang="ja-JP" altLang="en-US" dirty="0"/>
              <a:t>混合ガウスモデル</a:t>
            </a:r>
            <a:endParaRPr lang="en-US" altLang="ja-JP" dirty="0"/>
          </a:p>
          <a:p>
            <a:pPr lvl="2"/>
            <a:r>
              <a:rPr kumimoji="1" lang="ja-JP" altLang="en-US" dirty="0"/>
              <a:t>データが複数の正規分布から生成されたと考える手法</a:t>
            </a:r>
            <a:endParaRPr kumimoji="1" lang="en-US" altLang="ja-JP" dirty="0"/>
          </a:p>
          <a:p>
            <a:r>
              <a:rPr kumimoji="1" lang="ja-JP" altLang="en-US" dirty="0"/>
              <a:t>一般的な音声らしいモデル</a:t>
            </a:r>
            <a:r>
              <a:rPr kumimoji="1" lang="en-US" altLang="ja-JP" dirty="0"/>
              <a:t>(UBM)</a:t>
            </a:r>
            <a:r>
              <a:rPr kumimoji="1" lang="ja-JP" altLang="en-US" dirty="0"/>
              <a:t>を当該話者の分布に適合させることで，モデルを構築</a:t>
            </a:r>
            <a:endParaRPr kumimoji="1" lang="en-US" altLang="ja-JP" dirty="0"/>
          </a:p>
          <a:p>
            <a:pPr lvl="1"/>
            <a:r>
              <a:rPr kumimoji="1" lang="ja-JP" altLang="en-US" dirty="0"/>
              <a:t>不特定話者データを用いて一般的な分布のモデルを構築しておく</a:t>
            </a:r>
            <a:endParaRPr kumimoji="1" lang="en-US" altLang="ja-JP" dirty="0"/>
          </a:p>
          <a:p>
            <a:pPr lvl="1"/>
            <a:r>
              <a:rPr lang="ja-JP" altLang="en-US" dirty="0"/>
              <a:t>当該話者モデルの構築の際は，当該話者のデータで分布のパラメータを調整</a:t>
            </a:r>
            <a:endParaRPr lang="en-US" altLang="ja-JP" dirty="0"/>
          </a:p>
          <a:p>
            <a:r>
              <a:rPr kumimoji="1" lang="ja-JP" altLang="en-US" dirty="0"/>
              <a:t>詐称者モデルと対象話者モデルの尤度比で照合</a:t>
            </a:r>
            <a:endParaRPr kumimoji="1" lang="en-US" altLang="ja-JP" dirty="0"/>
          </a:p>
          <a:p>
            <a:pPr lvl="1"/>
            <a:r>
              <a:rPr kumimoji="1" lang="en-US" altLang="ja-JP" dirty="0"/>
              <a:t>UBM</a:t>
            </a:r>
            <a:r>
              <a:rPr kumimoji="1" lang="ja-JP" altLang="en-US" dirty="0"/>
              <a:t>を詐称者モデルとする</a:t>
            </a:r>
            <a:endParaRPr kumimoji="1" lang="en-US" altLang="ja-JP" dirty="0"/>
          </a:p>
          <a:p>
            <a:r>
              <a:rPr lang="ja-JP" altLang="en-US" dirty="0"/>
              <a:t>モデル調整に用いる</a:t>
            </a:r>
            <a:r>
              <a:rPr lang="en-US" altLang="ja-JP" dirty="0"/>
              <a:t>(</a:t>
            </a:r>
            <a:r>
              <a:rPr lang="ja-JP" altLang="en-US" dirty="0"/>
              <a:t>登録</a:t>
            </a:r>
            <a:r>
              <a:rPr lang="en-US" altLang="ja-JP" dirty="0"/>
              <a:t>)</a:t>
            </a:r>
            <a:r>
              <a:rPr lang="ja-JP" altLang="en-US" dirty="0"/>
              <a:t>データと評価するデータの音素に偏りがあると精度が下がる</a:t>
            </a:r>
            <a:endParaRPr lang="en-US" altLang="ja-JP" dirty="0"/>
          </a:p>
          <a:p>
            <a:pPr lvl="1"/>
            <a:r>
              <a:rPr kumimoji="1" lang="ja-JP" altLang="en-US" dirty="0"/>
              <a:t>登録データと評価データを大きくしないといけない</a:t>
            </a:r>
            <a:endParaRPr lang="en-US" altLang="ja-JP" dirty="0"/>
          </a:p>
          <a:p>
            <a:pPr lvl="2"/>
            <a:r>
              <a:rPr kumimoji="1" lang="ja-JP" altLang="en-US" dirty="0"/>
              <a:t>音素や音節ごとに話者</a:t>
            </a:r>
            <a:r>
              <a:rPr kumimoji="1" lang="en-US" altLang="ja-JP" dirty="0"/>
              <a:t>UBM</a:t>
            </a:r>
            <a:r>
              <a:rPr kumimoji="1" lang="ja-JP" altLang="en-US" dirty="0"/>
              <a:t>を構築する</a:t>
            </a:r>
            <a:endParaRPr kumimoji="1" lang="en-US" altLang="ja-JP" dirty="0"/>
          </a:p>
          <a:p>
            <a:pPr lvl="2"/>
            <a:r>
              <a:rPr lang="ja-JP" altLang="en-US" dirty="0"/>
              <a:t>音素分類木を用いる</a:t>
            </a:r>
            <a:endParaRPr kumimoji="1" lang="ja-JP" altLang="en-US" dirty="0"/>
          </a:p>
        </p:txBody>
      </p:sp>
    </p:spTree>
    <p:extLst>
      <p:ext uri="{BB962C8B-B14F-4D97-AF65-F5344CB8AC3E}">
        <p14:creationId xmlns:p14="http://schemas.microsoft.com/office/powerpoint/2010/main" val="36793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A867A-7B87-F394-1005-3677255D50DA}"/>
              </a:ext>
            </a:extLst>
          </p:cNvPr>
          <p:cNvSpPr>
            <a:spLocks noGrp="1"/>
          </p:cNvSpPr>
          <p:nvPr>
            <p:ph type="title"/>
          </p:nvPr>
        </p:nvSpPr>
        <p:spPr/>
        <p:txBody>
          <a:bodyPr/>
          <a:lstStyle/>
          <a:p>
            <a:r>
              <a:rPr kumimoji="1" lang="en-US" altLang="ja-JP" dirty="0"/>
              <a:t>GMM-UBM*</a:t>
            </a:r>
            <a:endParaRPr kumimoji="1" lang="ja-JP" altLang="en-US" dirty="0"/>
          </a:p>
        </p:txBody>
      </p:sp>
      <p:sp>
        <p:nvSpPr>
          <p:cNvPr id="3" name="コンテンツ プレースホルダー 2">
            <a:extLst>
              <a:ext uri="{FF2B5EF4-FFF2-40B4-BE49-F238E27FC236}">
                <a16:creationId xmlns:a16="http://schemas.microsoft.com/office/drawing/2014/main" id="{D5E81BFB-13F2-A7CD-3FD0-7B7BBAF42E45}"/>
              </a:ext>
            </a:extLst>
          </p:cNvPr>
          <p:cNvSpPr>
            <a:spLocks noGrp="1"/>
          </p:cNvSpPr>
          <p:nvPr>
            <p:ph idx="1"/>
          </p:nvPr>
        </p:nvSpPr>
        <p:spPr/>
        <p:txBody>
          <a:bodyPr/>
          <a:lstStyle/>
          <a:p>
            <a:r>
              <a:rPr kumimoji="1" lang="ja-JP" altLang="en-US" dirty="0"/>
              <a:t>データが複数の正規分布から生成されたと考える手法</a:t>
            </a:r>
            <a:endParaRPr kumimoji="1" lang="en-US" altLang="ja-JP" dirty="0"/>
          </a:p>
          <a:p>
            <a:endParaRPr kumimoji="1" lang="ja-JP" altLang="en-US" dirty="0"/>
          </a:p>
        </p:txBody>
      </p:sp>
      <p:pic>
        <p:nvPicPr>
          <p:cNvPr id="4" name="図 3" descr="ヒストグラム&#10;&#10;自動的に生成された説明">
            <a:extLst>
              <a:ext uri="{FF2B5EF4-FFF2-40B4-BE49-F238E27FC236}">
                <a16:creationId xmlns:a16="http://schemas.microsoft.com/office/drawing/2014/main" id="{95017028-FDBC-FD94-5430-C052845450B5}"/>
              </a:ext>
            </a:extLst>
          </p:cNvPr>
          <p:cNvPicPr>
            <a:picLocks noChangeAspect="1"/>
          </p:cNvPicPr>
          <p:nvPr/>
        </p:nvPicPr>
        <p:blipFill rotWithShape="1">
          <a:blip r:embed="rId2">
            <a:extLst>
              <a:ext uri="{28A0092B-C50C-407E-A947-70E740481C1C}">
                <a14:useLocalDpi xmlns:a14="http://schemas.microsoft.com/office/drawing/2010/main" val="0"/>
              </a:ext>
            </a:extLst>
          </a:blip>
          <a:srcRect b="48701"/>
          <a:stretch/>
        </p:blipFill>
        <p:spPr>
          <a:xfrm>
            <a:off x="315214" y="2570622"/>
            <a:ext cx="6155275" cy="4351338"/>
          </a:xfrm>
          <a:prstGeom prst="rect">
            <a:avLst/>
          </a:prstGeom>
        </p:spPr>
      </p:pic>
      <p:pic>
        <p:nvPicPr>
          <p:cNvPr id="5" name="図 4" descr="ヒストグラム&#10;&#10;自動的に生成された説明">
            <a:extLst>
              <a:ext uri="{FF2B5EF4-FFF2-40B4-BE49-F238E27FC236}">
                <a16:creationId xmlns:a16="http://schemas.microsoft.com/office/drawing/2014/main" id="{EA3018AF-3FEF-674E-E215-E67900CE1103}"/>
              </a:ext>
            </a:extLst>
          </p:cNvPr>
          <p:cNvPicPr>
            <a:picLocks noChangeAspect="1"/>
          </p:cNvPicPr>
          <p:nvPr/>
        </p:nvPicPr>
        <p:blipFill rotWithShape="1">
          <a:blip r:embed="rId2">
            <a:extLst>
              <a:ext uri="{28A0092B-C50C-407E-A947-70E740481C1C}">
                <a14:useLocalDpi xmlns:a14="http://schemas.microsoft.com/office/drawing/2010/main" val="0"/>
              </a:ext>
            </a:extLst>
          </a:blip>
          <a:srcRect t="48701"/>
          <a:stretch/>
        </p:blipFill>
        <p:spPr>
          <a:xfrm>
            <a:off x="6008566" y="2612366"/>
            <a:ext cx="6037171" cy="4267849"/>
          </a:xfrm>
          <a:prstGeom prst="rect">
            <a:avLst/>
          </a:prstGeom>
        </p:spPr>
      </p:pic>
    </p:spTree>
    <p:extLst>
      <p:ext uri="{BB962C8B-B14F-4D97-AF65-F5344CB8AC3E}">
        <p14:creationId xmlns:p14="http://schemas.microsoft.com/office/powerpoint/2010/main" val="251507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EE6B8B-4AB4-A15A-CADE-26721263C2CE}"/>
              </a:ext>
            </a:extLst>
          </p:cNvPr>
          <p:cNvSpPr>
            <a:spLocks noGrp="1"/>
          </p:cNvSpPr>
          <p:nvPr>
            <p:ph type="title"/>
          </p:nvPr>
        </p:nvSpPr>
        <p:spPr/>
        <p:txBody>
          <a:bodyPr/>
          <a:lstStyle/>
          <a:p>
            <a:r>
              <a:rPr kumimoji="1" lang="en-US" altLang="ja-JP" dirty="0"/>
              <a:t>GMM</a:t>
            </a:r>
            <a:r>
              <a:rPr kumimoji="1" lang="ja-JP" altLang="en-US" dirty="0"/>
              <a:t>スーパーベクトル</a:t>
            </a:r>
          </a:p>
        </p:txBody>
      </p:sp>
      <p:sp>
        <p:nvSpPr>
          <p:cNvPr id="3" name="コンテンツ プレースホルダー 2">
            <a:extLst>
              <a:ext uri="{FF2B5EF4-FFF2-40B4-BE49-F238E27FC236}">
                <a16:creationId xmlns:a16="http://schemas.microsoft.com/office/drawing/2014/main" id="{5321BE8C-6831-8CF7-4230-11809EDAFAC9}"/>
              </a:ext>
            </a:extLst>
          </p:cNvPr>
          <p:cNvSpPr>
            <a:spLocks noGrp="1"/>
          </p:cNvSpPr>
          <p:nvPr>
            <p:ph idx="1"/>
          </p:nvPr>
        </p:nvSpPr>
        <p:spPr/>
        <p:txBody>
          <a:bodyPr/>
          <a:lstStyle/>
          <a:p>
            <a:r>
              <a:rPr kumimoji="1" lang="en-US" altLang="ja-JP" dirty="0"/>
              <a:t>GMM</a:t>
            </a:r>
            <a:r>
              <a:rPr kumimoji="1" lang="ja-JP" altLang="en-US" dirty="0"/>
              <a:t>の平均ベクトルを結合して得られるベクトル</a:t>
            </a:r>
            <a:endParaRPr kumimoji="1" lang="en-US" altLang="ja-JP" dirty="0"/>
          </a:p>
          <a:p>
            <a:pPr lvl="2"/>
            <a:r>
              <a:rPr lang="ja-JP" altLang="en-US" dirty="0"/>
              <a:t>二次元の分布で，構成分布の平均ベクトルが</a:t>
            </a:r>
            <a:r>
              <a:rPr lang="en-US" altLang="ja-JP" dirty="0"/>
              <a:t>(1,2),(3,4)</a:t>
            </a:r>
            <a:r>
              <a:rPr lang="ja-JP" altLang="en-US" dirty="0"/>
              <a:t>のとき，</a:t>
            </a:r>
            <a:r>
              <a:rPr lang="en-US" altLang="ja-JP" dirty="0"/>
              <a:t>GMM</a:t>
            </a:r>
            <a:r>
              <a:rPr lang="ja-JP" altLang="en-US" dirty="0"/>
              <a:t>スーパーベクトルは</a:t>
            </a:r>
            <a:r>
              <a:rPr lang="en-US" altLang="ja-JP" dirty="0"/>
              <a:t>((1,2)',(3,4)')</a:t>
            </a:r>
            <a:endParaRPr kumimoji="1" lang="en-US" altLang="ja-JP" dirty="0"/>
          </a:p>
          <a:p>
            <a:pPr lvl="1"/>
            <a:r>
              <a:rPr lang="ja-JP" altLang="en-US" dirty="0"/>
              <a:t>近年はこれを特徴量として用いるのが主流</a:t>
            </a:r>
            <a:endParaRPr lang="en-US" altLang="ja-JP" dirty="0"/>
          </a:p>
          <a:p>
            <a:pPr lvl="1"/>
            <a:r>
              <a:rPr kumimoji="1" lang="ja-JP" altLang="en-US" dirty="0"/>
              <a:t>特徴量次元より高次元</a:t>
            </a:r>
            <a:endParaRPr kumimoji="1" lang="en-US" altLang="ja-JP" dirty="0"/>
          </a:p>
          <a:p>
            <a:pPr lvl="1"/>
            <a:r>
              <a:rPr lang="ja-JP" altLang="en-US" dirty="0"/>
              <a:t>時系列データをベクトル空間上の</a:t>
            </a:r>
            <a:r>
              <a:rPr lang="en-US" altLang="ja-JP" dirty="0"/>
              <a:t>1</a:t>
            </a:r>
            <a:r>
              <a:rPr lang="ja-JP" altLang="en-US" dirty="0"/>
              <a:t>点で表せる</a:t>
            </a:r>
            <a:endParaRPr lang="en-US" altLang="ja-JP" dirty="0"/>
          </a:p>
          <a:p>
            <a:pPr lvl="2"/>
            <a:r>
              <a:rPr kumimoji="1" lang="ja-JP" altLang="en-US" dirty="0"/>
              <a:t>一発話のデータで</a:t>
            </a:r>
            <a:r>
              <a:rPr kumimoji="1" lang="en-US" altLang="ja-JP" dirty="0"/>
              <a:t>UBM</a:t>
            </a:r>
            <a:r>
              <a:rPr kumimoji="1" lang="ja-JP" altLang="en-US" dirty="0"/>
              <a:t>を適応させて得た</a:t>
            </a:r>
            <a:r>
              <a:rPr kumimoji="1" lang="en-US" altLang="ja-JP" dirty="0"/>
              <a:t>GMM</a:t>
            </a:r>
            <a:r>
              <a:rPr kumimoji="1" lang="ja-JP" altLang="en-US" dirty="0"/>
              <a:t>の平均ベクトルから，その発話データの</a:t>
            </a:r>
            <a:r>
              <a:rPr kumimoji="1" lang="en-US" altLang="ja-JP" dirty="0"/>
              <a:t>GMM</a:t>
            </a:r>
            <a:r>
              <a:rPr kumimoji="1" lang="ja-JP" altLang="en-US" dirty="0"/>
              <a:t>スーパーベクトルが得られる</a:t>
            </a:r>
            <a:endParaRPr kumimoji="1" lang="en-US" altLang="ja-JP" dirty="0"/>
          </a:p>
          <a:p>
            <a:pPr lvl="1"/>
            <a:r>
              <a:rPr lang="en-US" altLang="ja-JP" dirty="0"/>
              <a:t>SVM</a:t>
            </a:r>
            <a:r>
              <a:rPr lang="ja-JP" altLang="en-US" dirty="0"/>
              <a:t>等の識別モデルの入力として用いられる</a:t>
            </a:r>
            <a:endParaRPr lang="en-US" altLang="ja-JP" dirty="0"/>
          </a:p>
          <a:p>
            <a:pPr lvl="1"/>
            <a:r>
              <a:rPr kumimoji="1" lang="ja-JP" altLang="en-US" dirty="0"/>
              <a:t>因子分析アプローチに繋がる</a:t>
            </a:r>
          </a:p>
        </p:txBody>
      </p:sp>
    </p:spTree>
    <p:extLst>
      <p:ext uri="{BB962C8B-B14F-4D97-AF65-F5344CB8AC3E}">
        <p14:creationId xmlns:p14="http://schemas.microsoft.com/office/powerpoint/2010/main" val="2963082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D70C1A-3C5B-1A80-776C-A5D996D1DFBC}"/>
              </a:ext>
            </a:extLst>
          </p:cNvPr>
          <p:cNvSpPr>
            <a:spLocks noGrp="1"/>
          </p:cNvSpPr>
          <p:nvPr>
            <p:ph type="title"/>
          </p:nvPr>
        </p:nvSpPr>
        <p:spPr/>
        <p:txBody>
          <a:bodyPr/>
          <a:lstStyle/>
          <a:p>
            <a:r>
              <a:rPr kumimoji="1" lang="ja-JP" altLang="en-US" dirty="0"/>
              <a:t>識別モデル</a:t>
            </a:r>
          </a:p>
        </p:txBody>
      </p:sp>
      <p:sp>
        <p:nvSpPr>
          <p:cNvPr id="3" name="コンテンツ プレースホルダー 2">
            <a:extLst>
              <a:ext uri="{FF2B5EF4-FFF2-40B4-BE49-F238E27FC236}">
                <a16:creationId xmlns:a16="http://schemas.microsoft.com/office/drawing/2014/main" id="{9C0E6109-E677-48A7-FCB9-60C3D0C77245}"/>
              </a:ext>
            </a:extLst>
          </p:cNvPr>
          <p:cNvSpPr>
            <a:spLocks noGrp="1"/>
          </p:cNvSpPr>
          <p:nvPr>
            <p:ph idx="1"/>
          </p:nvPr>
        </p:nvSpPr>
        <p:spPr/>
        <p:txBody>
          <a:bodyPr>
            <a:normAutofit fontScale="92500" lnSpcReduction="20000"/>
          </a:bodyPr>
          <a:lstStyle/>
          <a:p>
            <a:r>
              <a:rPr kumimoji="1" lang="ja-JP" altLang="en-US" dirty="0"/>
              <a:t>カーネルマシンを用いたアプローチ</a:t>
            </a:r>
            <a:endParaRPr kumimoji="1" lang="en-US" altLang="ja-JP" dirty="0"/>
          </a:p>
          <a:p>
            <a:pPr lvl="1"/>
            <a:r>
              <a:rPr lang="ja-JP" altLang="en-US" dirty="0"/>
              <a:t>特徴量空間を高次元空間に写像する</a:t>
            </a:r>
            <a:endParaRPr lang="en-US" altLang="ja-JP" dirty="0"/>
          </a:p>
          <a:p>
            <a:pPr lvl="2"/>
            <a:r>
              <a:rPr kumimoji="1" lang="ja-JP" altLang="en-US" dirty="0"/>
              <a:t>写像の仕方はカーネル関数による</a:t>
            </a:r>
            <a:endParaRPr kumimoji="1" lang="en-US" altLang="ja-JP" dirty="0"/>
          </a:p>
          <a:p>
            <a:r>
              <a:rPr kumimoji="1" lang="ja-JP" altLang="en-US" dirty="0"/>
              <a:t>どのようなカーネル関数や特徴量を用いるかが，主な検討事項</a:t>
            </a:r>
            <a:endParaRPr kumimoji="1" lang="en-US" altLang="ja-JP" dirty="0"/>
          </a:p>
          <a:p>
            <a:pPr lvl="1"/>
            <a:r>
              <a:rPr kumimoji="1" lang="ja-JP" altLang="en-US" dirty="0"/>
              <a:t>カーネル関数</a:t>
            </a:r>
          </a:p>
          <a:p>
            <a:pPr lvl="2"/>
            <a:r>
              <a:rPr kumimoji="1" lang="ja-JP" altLang="en-US" dirty="0"/>
              <a:t>系列</a:t>
            </a:r>
            <a:r>
              <a:rPr kumimoji="1" lang="en-US" altLang="ja-JP" dirty="0"/>
              <a:t>(sequence)</a:t>
            </a:r>
            <a:r>
              <a:rPr kumimoji="1" lang="ja-JP" altLang="en-US" dirty="0"/>
              <a:t>カーネル</a:t>
            </a:r>
          </a:p>
          <a:p>
            <a:pPr lvl="2"/>
            <a:r>
              <a:rPr kumimoji="1" lang="en-US" altLang="ja-JP" b="1" dirty="0"/>
              <a:t>GMM</a:t>
            </a:r>
            <a:r>
              <a:rPr kumimoji="1" lang="ja-JP" altLang="en-US" b="1" dirty="0"/>
              <a:t>スーパーベクトルカーネル</a:t>
            </a:r>
          </a:p>
          <a:p>
            <a:pPr lvl="2"/>
            <a:r>
              <a:rPr kumimoji="1" lang="ja-JP" altLang="en-US" dirty="0"/>
              <a:t>共分散カーネル</a:t>
            </a:r>
          </a:p>
          <a:p>
            <a:pPr lvl="2"/>
            <a:r>
              <a:rPr kumimoji="1" lang="en-US" altLang="ja-JP" b="1" dirty="0"/>
              <a:t>global alignment(GA)</a:t>
            </a:r>
            <a:r>
              <a:rPr kumimoji="1" lang="ja-JP" altLang="en-US" b="1" dirty="0"/>
              <a:t>カーネル</a:t>
            </a:r>
          </a:p>
          <a:p>
            <a:pPr lvl="1"/>
            <a:r>
              <a:rPr kumimoji="1" lang="ja-JP" altLang="en-US" dirty="0"/>
              <a:t>特徴量</a:t>
            </a:r>
          </a:p>
          <a:p>
            <a:pPr lvl="2"/>
            <a:r>
              <a:rPr kumimoji="1" lang="ja-JP" altLang="en-US" dirty="0"/>
              <a:t>分析フレーム列</a:t>
            </a:r>
          </a:p>
          <a:p>
            <a:pPr lvl="2"/>
            <a:r>
              <a:rPr kumimoji="1" lang="en-US" altLang="ja-JP" dirty="0"/>
              <a:t>GMM</a:t>
            </a:r>
            <a:r>
              <a:rPr kumimoji="1" lang="ja-JP" altLang="en-US" dirty="0"/>
              <a:t>スーパーベクトル</a:t>
            </a:r>
          </a:p>
          <a:p>
            <a:pPr lvl="2"/>
            <a:r>
              <a:rPr kumimoji="1" lang="ja-JP" altLang="en-US" dirty="0"/>
              <a:t>対数パワースペクトル</a:t>
            </a:r>
            <a:endParaRPr kumimoji="1" lang="en-US" altLang="ja-JP" dirty="0"/>
          </a:p>
          <a:p>
            <a:r>
              <a:rPr lang="ja-JP" altLang="en-US" dirty="0"/>
              <a:t>適切にカーネル関数やそのパラメータを選択しないと性能がでない</a:t>
            </a:r>
            <a:endParaRPr kumimoji="1" lang="ja-JP" altLang="en-US" dirty="0"/>
          </a:p>
        </p:txBody>
      </p:sp>
    </p:spTree>
    <p:extLst>
      <p:ext uri="{BB962C8B-B14F-4D97-AF65-F5344CB8AC3E}">
        <p14:creationId xmlns:p14="http://schemas.microsoft.com/office/powerpoint/2010/main" val="318809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592C7E-80CA-242B-E804-724C714593BB}"/>
              </a:ext>
            </a:extLst>
          </p:cNvPr>
          <p:cNvSpPr>
            <a:spLocks noGrp="1"/>
          </p:cNvSpPr>
          <p:nvPr>
            <p:ph type="title"/>
          </p:nvPr>
        </p:nvSpPr>
        <p:spPr/>
        <p:txBody>
          <a:bodyPr/>
          <a:lstStyle/>
          <a:p>
            <a:r>
              <a:rPr kumimoji="1" lang="en-US" altLang="ja-JP" dirty="0"/>
              <a:t>GMM</a:t>
            </a:r>
            <a:r>
              <a:rPr kumimoji="1" lang="ja-JP" altLang="en-US" dirty="0"/>
              <a:t>スーパーベクトルカーネル</a:t>
            </a:r>
          </a:p>
        </p:txBody>
      </p:sp>
      <p:sp>
        <p:nvSpPr>
          <p:cNvPr id="3" name="コンテンツ プレースホルダー 2">
            <a:extLst>
              <a:ext uri="{FF2B5EF4-FFF2-40B4-BE49-F238E27FC236}">
                <a16:creationId xmlns:a16="http://schemas.microsoft.com/office/drawing/2014/main" id="{B7A84746-DB99-6EDD-8C2C-2973B4AE122E}"/>
              </a:ext>
            </a:extLst>
          </p:cNvPr>
          <p:cNvSpPr>
            <a:spLocks noGrp="1"/>
          </p:cNvSpPr>
          <p:nvPr>
            <p:ph idx="1"/>
          </p:nvPr>
        </p:nvSpPr>
        <p:spPr/>
        <p:txBody>
          <a:bodyPr/>
          <a:lstStyle/>
          <a:p>
            <a:r>
              <a:rPr kumimoji="1" lang="en-US" altLang="ja-JP" dirty="0"/>
              <a:t>GMM</a:t>
            </a:r>
            <a:r>
              <a:rPr kumimoji="1" lang="ja-JP" altLang="en-US" dirty="0"/>
              <a:t>スーパーベクトル特徴量にあわせて考案された</a:t>
            </a:r>
          </a:p>
          <a:p>
            <a:r>
              <a:rPr kumimoji="1" lang="ja-JP" altLang="en-US" dirty="0"/>
              <a:t>特徴量が</a:t>
            </a:r>
            <a:r>
              <a:rPr kumimoji="1" lang="en-US" altLang="ja-JP" dirty="0"/>
              <a:t>D</a:t>
            </a:r>
            <a:r>
              <a:rPr kumimoji="1" lang="ja-JP" altLang="en-US" dirty="0"/>
              <a:t>次元，</a:t>
            </a:r>
            <a:r>
              <a:rPr kumimoji="1" lang="en-US" altLang="ja-JP" dirty="0"/>
              <a:t>GMM</a:t>
            </a:r>
            <a:r>
              <a:rPr kumimoji="1" lang="ja-JP" altLang="en-US" dirty="0"/>
              <a:t>のコンポーネント数が</a:t>
            </a:r>
            <a:r>
              <a:rPr kumimoji="1" lang="en-US" altLang="ja-JP" dirty="0"/>
              <a:t>N</a:t>
            </a:r>
            <a:r>
              <a:rPr kumimoji="1" lang="ja-JP" altLang="en-US" dirty="0"/>
              <a:t>のとき，</a:t>
            </a:r>
            <a:r>
              <a:rPr kumimoji="1" lang="en-US" altLang="ja-JP" dirty="0"/>
              <a:t>GMM</a:t>
            </a:r>
            <a:r>
              <a:rPr kumimoji="1" lang="ja-JP" altLang="en-US" dirty="0"/>
              <a:t>スーパーベクトルは</a:t>
            </a:r>
            <a:r>
              <a:rPr kumimoji="1" lang="en-US" altLang="ja-JP" dirty="0"/>
              <a:t>D*N</a:t>
            </a:r>
            <a:r>
              <a:rPr kumimoji="1" lang="ja-JP" altLang="en-US" dirty="0"/>
              <a:t>次元</a:t>
            </a:r>
          </a:p>
          <a:p>
            <a:pPr lvl="1"/>
            <a:r>
              <a:rPr kumimoji="1" lang="ja-JP" altLang="en-US" dirty="0"/>
              <a:t>高次元空間に写像している</a:t>
            </a:r>
          </a:p>
        </p:txBody>
      </p:sp>
    </p:spTree>
    <p:extLst>
      <p:ext uri="{BB962C8B-B14F-4D97-AF65-F5344CB8AC3E}">
        <p14:creationId xmlns:p14="http://schemas.microsoft.com/office/powerpoint/2010/main" val="3738618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DC45F3-FC24-D07F-758C-8264E0EAF689}"/>
              </a:ext>
            </a:extLst>
          </p:cNvPr>
          <p:cNvSpPr>
            <a:spLocks noGrp="1"/>
          </p:cNvSpPr>
          <p:nvPr>
            <p:ph type="title"/>
          </p:nvPr>
        </p:nvSpPr>
        <p:spPr/>
        <p:txBody>
          <a:bodyPr/>
          <a:lstStyle/>
          <a:p>
            <a:r>
              <a:rPr kumimoji="1" lang="en-US" altLang="ja-JP" dirty="0"/>
              <a:t>GA</a:t>
            </a:r>
            <a:r>
              <a:rPr kumimoji="1" lang="ja-JP" altLang="en-US" dirty="0"/>
              <a:t>カーネル</a:t>
            </a:r>
          </a:p>
        </p:txBody>
      </p:sp>
      <p:sp>
        <p:nvSpPr>
          <p:cNvPr id="3" name="コンテンツ プレースホルダー 2">
            <a:extLst>
              <a:ext uri="{FF2B5EF4-FFF2-40B4-BE49-F238E27FC236}">
                <a16:creationId xmlns:a16="http://schemas.microsoft.com/office/drawing/2014/main" id="{813EBBAE-B784-4FC0-C730-438581994D04}"/>
              </a:ext>
            </a:extLst>
          </p:cNvPr>
          <p:cNvSpPr>
            <a:spLocks noGrp="1"/>
          </p:cNvSpPr>
          <p:nvPr>
            <p:ph idx="1"/>
          </p:nvPr>
        </p:nvSpPr>
        <p:spPr/>
        <p:txBody>
          <a:bodyPr/>
          <a:lstStyle/>
          <a:p>
            <a:r>
              <a:rPr lang="en-US" altLang="ja-JP" dirty="0"/>
              <a:t>Global Alignment</a:t>
            </a:r>
            <a:r>
              <a:rPr lang="ja-JP" altLang="en-US" dirty="0"/>
              <a:t>カーネル</a:t>
            </a:r>
            <a:endParaRPr lang="en-US" altLang="ja-JP" dirty="0"/>
          </a:p>
          <a:p>
            <a:r>
              <a:rPr kumimoji="1" lang="ja-JP" altLang="en-US" dirty="0"/>
              <a:t>ベクトル時系列を引数に取る</a:t>
            </a:r>
            <a:endParaRPr kumimoji="1" lang="en-US" altLang="ja-JP" dirty="0"/>
          </a:p>
          <a:p>
            <a:pPr lvl="1"/>
            <a:r>
              <a:rPr kumimoji="1" lang="en-US" altLang="ja-JP" dirty="0"/>
              <a:t>2</a:t>
            </a:r>
            <a:r>
              <a:rPr kumimoji="1" lang="ja-JP" altLang="en-US" dirty="0"/>
              <a:t>つの音声それぞれに窓関数を適用し，特徴ベクトル時系列を得る</a:t>
            </a:r>
          </a:p>
          <a:p>
            <a:r>
              <a:rPr kumimoji="1" lang="en-US" altLang="ja-JP" dirty="0"/>
              <a:t>2</a:t>
            </a:r>
            <a:r>
              <a:rPr kumimoji="1" lang="ja-JP" altLang="en-US" dirty="0"/>
              <a:t>つの時系列間のいろいろな非線形伸縮軸上での距離を求め，その距離を用いてカーネルの値を計算</a:t>
            </a:r>
            <a:endParaRPr kumimoji="1" lang="en-US" altLang="ja-JP" dirty="0"/>
          </a:p>
          <a:p>
            <a:pPr lvl="1"/>
            <a:endParaRPr kumimoji="1" lang="ja-JP" altLang="en-US" dirty="0"/>
          </a:p>
        </p:txBody>
      </p:sp>
      <p:pic>
        <p:nvPicPr>
          <p:cNvPr id="6" name="図 5">
            <a:extLst>
              <a:ext uri="{FF2B5EF4-FFF2-40B4-BE49-F238E27FC236}">
                <a16:creationId xmlns:a16="http://schemas.microsoft.com/office/drawing/2014/main" id="{99A21280-7407-25E9-D7C3-25ECE75F6806}"/>
              </a:ext>
            </a:extLst>
          </p:cNvPr>
          <p:cNvPicPr>
            <a:picLocks noChangeAspect="1"/>
          </p:cNvPicPr>
          <p:nvPr/>
        </p:nvPicPr>
        <p:blipFill rotWithShape="1">
          <a:blip r:embed="rId2"/>
          <a:srcRect b="70614"/>
          <a:stretch/>
        </p:blipFill>
        <p:spPr>
          <a:xfrm>
            <a:off x="640403" y="4464010"/>
            <a:ext cx="4912311" cy="1959428"/>
          </a:xfrm>
          <a:prstGeom prst="rect">
            <a:avLst/>
          </a:prstGeom>
        </p:spPr>
      </p:pic>
      <p:pic>
        <p:nvPicPr>
          <p:cNvPr id="7" name="図 6">
            <a:extLst>
              <a:ext uri="{FF2B5EF4-FFF2-40B4-BE49-F238E27FC236}">
                <a16:creationId xmlns:a16="http://schemas.microsoft.com/office/drawing/2014/main" id="{A8420439-20DB-FD8B-24E6-2EF013A7BC5E}"/>
              </a:ext>
            </a:extLst>
          </p:cNvPr>
          <p:cNvPicPr>
            <a:picLocks noChangeAspect="1"/>
          </p:cNvPicPr>
          <p:nvPr/>
        </p:nvPicPr>
        <p:blipFill rotWithShape="1">
          <a:blip r:embed="rId2"/>
          <a:srcRect t="29745"/>
          <a:stretch/>
        </p:blipFill>
        <p:spPr>
          <a:xfrm>
            <a:off x="4632905" y="4093557"/>
            <a:ext cx="2799483" cy="2669661"/>
          </a:xfrm>
          <a:prstGeom prst="rect">
            <a:avLst/>
          </a:prstGeom>
        </p:spPr>
      </p:pic>
      <p:pic>
        <p:nvPicPr>
          <p:cNvPr id="9" name="図 8">
            <a:extLst>
              <a:ext uri="{FF2B5EF4-FFF2-40B4-BE49-F238E27FC236}">
                <a16:creationId xmlns:a16="http://schemas.microsoft.com/office/drawing/2014/main" id="{60406CEA-7894-5D89-1394-D3018AB13CBB}"/>
              </a:ext>
            </a:extLst>
          </p:cNvPr>
          <p:cNvPicPr>
            <a:picLocks noChangeAspect="1"/>
          </p:cNvPicPr>
          <p:nvPr/>
        </p:nvPicPr>
        <p:blipFill>
          <a:blip r:embed="rId3"/>
          <a:stretch>
            <a:fillRect/>
          </a:stretch>
        </p:blipFill>
        <p:spPr>
          <a:xfrm>
            <a:off x="8874967" y="65314"/>
            <a:ext cx="2676630" cy="2700040"/>
          </a:xfrm>
          <a:prstGeom prst="rect">
            <a:avLst/>
          </a:prstGeom>
        </p:spPr>
      </p:pic>
      <p:pic>
        <p:nvPicPr>
          <p:cNvPr id="11" name="図 10">
            <a:extLst>
              <a:ext uri="{FF2B5EF4-FFF2-40B4-BE49-F238E27FC236}">
                <a16:creationId xmlns:a16="http://schemas.microsoft.com/office/drawing/2014/main" id="{2F5793B3-FA97-BD94-DAFE-4446D190194D}"/>
              </a:ext>
            </a:extLst>
          </p:cNvPr>
          <p:cNvPicPr>
            <a:picLocks noChangeAspect="1"/>
          </p:cNvPicPr>
          <p:nvPr/>
        </p:nvPicPr>
        <p:blipFill>
          <a:blip r:embed="rId4"/>
          <a:stretch>
            <a:fillRect/>
          </a:stretch>
        </p:blipFill>
        <p:spPr>
          <a:xfrm>
            <a:off x="7537961" y="4001771"/>
            <a:ext cx="3886929" cy="2725154"/>
          </a:xfrm>
          <a:prstGeom prst="rect">
            <a:avLst/>
          </a:prstGeom>
        </p:spPr>
      </p:pic>
    </p:spTree>
    <p:extLst>
      <p:ext uri="{BB962C8B-B14F-4D97-AF65-F5344CB8AC3E}">
        <p14:creationId xmlns:p14="http://schemas.microsoft.com/office/powerpoint/2010/main" val="360179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12CD42-F35D-5980-B130-FFED1AC357F3}"/>
              </a:ext>
            </a:extLst>
          </p:cNvPr>
          <p:cNvSpPr>
            <a:spLocks noGrp="1"/>
          </p:cNvSpPr>
          <p:nvPr>
            <p:ph type="title"/>
          </p:nvPr>
        </p:nvSpPr>
        <p:spPr/>
        <p:txBody>
          <a:bodyPr/>
          <a:lstStyle/>
          <a:p>
            <a:r>
              <a:rPr kumimoji="1" lang="ja-JP" altLang="en-US" dirty="0"/>
              <a:t>因子分析モデル</a:t>
            </a:r>
          </a:p>
        </p:txBody>
      </p:sp>
      <p:sp>
        <p:nvSpPr>
          <p:cNvPr id="3" name="コンテンツ プレースホルダー 2">
            <a:extLst>
              <a:ext uri="{FF2B5EF4-FFF2-40B4-BE49-F238E27FC236}">
                <a16:creationId xmlns:a16="http://schemas.microsoft.com/office/drawing/2014/main" id="{E7FBA3DF-98FB-DBD4-8FAA-C8AF13F7F019}"/>
              </a:ext>
            </a:extLst>
          </p:cNvPr>
          <p:cNvSpPr>
            <a:spLocks noGrp="1"/>
          </p:cNvSpPr>
          <p:nvPr>
            <p:ph idx="1"/>
          </p:nvPr>
        </p:nvSpPr>
        <p:spPr/>
        <p:txBody>
          <a:bodyPr/>
          <a:lstStyle/>
          <a:p>
            <a:pPr algn="l"/>
            <a:r>
              <a:rPr lang="ja-JP" altLang="en-US" b="0" i="0" dirty="0">
                <a:solidFill>
                  <a:srgbClr val="333333"/>
                </a:solidFill>
                <a:effectLst/>
                <a:latin typeface="Helvetica Neue"/>
              </a:rPr>
              <a:t>スーパーベクトル空間上で表された発話データについて，話者以外の要因を除去しようとするアプローチ</a:t>
            </a:r>
          </a:p>
          <a:p>
            <a:pPr lvl="1"/>
            <a:r>
              <a:rPr lang="ja-JP" altLang="en-US" b="0" i="0" dirty="0">
                <a:solidFill>
                  <a:srgbClr val="333333"/>
                </a:solidFill>
                <a:effectLst/>
                <a:latin typeface="Helvetica Neue"/>
              </a:rPr>
              <a:t>録音環境等の影響を除去したい</a:t>
            </a:r>
          </a:p>
          <a:p>
            <a:pPr lvl="1"/>
            <a:r>
              <a:rPr lang="ja-JP" altLang="en-US" b="0" i="0" dirty="0">
                <a:solidFill>
                  <a:srgbClr val="333333"/>
                </a:solidFill>
                <a:effectLst/>
                <a:latin typeface="Helvetica Neue"/>
              </a:rPr>
              <a:t>一大トレンド</a:t>
            </a:r>
            <a:endParaRPr lang="en-US" altLang="ja-JP" b="0" i="0" dirty="0">
              <a:solidFill>
                <a:srgbClr val="333333"/>
              </a:solidFill>
              <a:effectLst/>
              <a:latin typeface="Helvetica Neue"/>
            </a:endParaRPr>
          </a:p>
          <a:p>
            <a:pPr lvl="1"/>
            <a:r>
              <a:rPr lang="en-US" altLang="ja-JP" b="1" dirty="0">
                <a:solidFill>
                  <a:srgbClr val="333333"/>
                </a:solidFill>
                <a:latin typeface="Helvetica Neue"/>
              </a:rPr>
              <a:t>JFA</a:t>
            </a:r>
          </a:p>
          <a:p>
            <a:pPr lvl="1"/>
            <a:r>
              <a:rPr lang="en-US" altLang="ja-JP" b="1" i="0" dirty="0" err="1">
                <a:solidFill>
                  <a:srgbClr val="333333"/>
                </a:solidFill>
                <a:effectLst/>
                <a:latin typeface="Helvetica Neue"/>
              </a:rPr>
              <a:t>i-vctor</a:t>
            </a:r>
            <a:endParaRPr lang="en-US" altLang="ja-JP" b="1" i="0" dirty="0">
              <a:solidFill>
                <a:srgbClr val="333333"/>
              </a:solidFill>
              <a:effectLst/>
              <a:latin typeface="Helvetica Neue"/>
            </a:endParaRPr>
          </a:p>
          <a:p>
            <a:pPr lvl="1"/>
            <a:r>
              <a:rPr lang="en-US" altLang="ja-JP" b="1" dirty="0">
                <a:solidFill>
                  <a:srgbClr val="333333"/>
                </a:solidFill>
                <a:latin typeface="Helvetica Neue"/>
              </a:rPr>
              <a:t>PLDA</a:t>
            </a:r>
            <a:endParaRPr lang="ja-JP" altLang="en-US" b="1" i="0" dirty="0">
              <a:solidFill>
                <a:srgbClr val="333333"/>
              </a:solidFill>
              <a:effectLst/>
              <a:latin typeface="Helvetica Neue"/>
            </a:endParaRPr>
          </a:p>
          <a:p>
            <a:endParaRPr kumimoji="1" lang="ja-JP" altLang="en-US" dirty="0"/>
          </a:p>
        </p:txBody>
      </p:sp>
    </p:spTree>
    <p:extLst>
      <p:ext uri="{BB962C8B-B14F-4D97-AF65-F5344CB8AC3E}">
        <p14:creationId xmlns:p14="http://schemas.microsoft.com/office/powerpoint/2010/main" val="31723829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1009</Words>
  <Application>Microsoft Office PowerPoint</Application>
  <PresentationFormat>ワイド画面</PresentationFormat>
  <Paragraphs>111</Paragraphs>
  <Slides>13</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Helvetica Neue</vt:lpstr>
      <vt:lpstr>游ゴシック</vt:lpstr>
      <vt:lpstr>游ゴシック Light</vt:lpstr>
      <vt:lpstr>Arial</vt:lpstr>
      <vt:lpstr>Office テーマ</vt:lpstr>
      <vt:lpstr>話者認識における機械学習</vt:lpstr>
      <vt:lpstr>生成モデル</vt:lpstr>
      <vt:lpstr>GMM-UBM</vt:lpstr>
      <vt:lpstr>GMM-UBM*</vt:lpstr>
      <vt:lpstr>GMMスーパーベクトル</vt:lpstr>
      <vt:lpstr>識別モデル</vt:lpstr>
      <vt:lpstr>GMMスーパーベクトルカーネル</vt:lpstr>
      <vt:lpstr>GAカーネル</vt:lpstr>
      <vt:lpstr>因子分析モデル</vt:lpstr>
      <vt:lpstr>JFA</vt:lpstr>
      <vt:lpstr>i-vector</vt:lpstr>
      <vt:lpstr>PLDA</vt:lpstr>
      <vt:lpstr>窓長変化によるスペクトル変化</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話者認識における機械学習</dc:title>
  <dc:creator>山口　拓生</dc:creator>
  <cp:lastModifiedBy>山口　拓生</cp:lastModifiedBy>
  <cp:revision>1</cp:revision>
  <dcterms:created xsi:type="dcterms:W3CDTF">2023-10-19T04:54:47Z</dcterms:created>
  <dcterms:modified xsi:type="dcterms:W3CDTF">2023-10-19T07:14:10Z</dcterms:modified>
</cp:coreProperties>
</file>